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71" r:id="rId7"/>
    <p:sldId id="273" r:id="rId8"/>
    <p:sldId id="263" r:id="rId9"/>
    <p:sldId id="264" r:id="rId10"/>
    <p:sldId id="265" r:id="rId11"/>
    <p:sldId id="266" r:id="rId12"/>
    <p:sldId id="267" r:id="rId13"/>
    <p:sldId id="274" r:id="rId14"/>
    <p:sldId id="275" r:id="rId15"/>
    <p:sldId id="276" r:id="rId16"/>
    <p:sldId id="278" r:id="rId17"/>
    <p:sldId id="277" r:id="rId18"/>
    <p:sldId id="279" r:id="rId19"/>
    <p:sldId id="280" r:id="rId20"/>
    <p:sldId id="281" r:id="rId21"/>
    <p:sldId id="282" r:id="rId22"/>
    <p:sldId id="283" r:id="rId23"/>
    <p:sldId id="268" r:id="rId24"/>
    <p:sldId id="269" r:id="rId25"/>
    <p:sldId id="270" r:id="rId26"/>
    <p:sldId id="272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9F31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2984-C296-4714-A8FD-8686E0ED323B}" type="datetimeFigureOut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C1DB-61C6-4E9E-9A4E-AE64239A9A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95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2984-C296-4714-A8FD-8686E0ED323B}" type="datetimeFigureOut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C1DB-61C6-4E9E-9A4E-AE64239A9A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19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2984-C296-4714-A8FD-8686E0ED323B}" type="datetimeFigureOut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C1DB-61C6-4E9E-9A4E-AE64239A9A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37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2984-C296-4714-A8FD-8686E0ED323B}" type="datetimeFigureOut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C1DB-61C6-4E9E-9A4E-AE64239A9A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08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2984-C296-4714-A8FD-8686E0ED323B}" type="datetimeFigureOut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C1DB-61C6-4E9E-9A4E-AE64239A9A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14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2984-C296-4714-A8FD-8686E0ED323B}" type="datetimeFigureOut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C1DB-61C6-4E9E-9A4E-AE64239A9A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359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2984-C296-4714-A8FD-8686E0ED323B}" type="datetimeFigureOut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C1DB-61C6-4E9E-9A4E-AE64239A9A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67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2984-C296-4714-A8FD-8686E0ED323B}" type="datetimeFigureOut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C1DB-61C6-4E9E-9A4E-AE64239A9A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21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2984-C296-4714-A8FD-8686E0ED323B}" type="datetimeFigureOut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C1DB-61C6-4E9E-9A4E-AE64239A9A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941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2984-C296-4714-A8FD-8686E0ED323B}" type="datetimeFigureOut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C1DB-61C6-4E9E-9A4E-AE64239A9A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060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2984-C296-4714-A8FD-8686E0ED323B}" type="datetimeFigureOut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C1DB-61C6-4E9E-9A4E-AE64239A9A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811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2984-C296-4714-A8FD-8686E0ED323B}" type="datetimeFigureOut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AC1DB-61C6-4E9E-9A4E-AE64239A9A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122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info@tokomelit.ru" TargetMode="External"/><Relationship Id="rId4" Type="http://schemas.openxmlformats.org/officeDocument/2006/relationships/image" Target="../media/image3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1" y="1815628"/>
            <a:ext cx="9144000" cy="4781723"/>
          </a:xfrm>
          <a:prstGeom prst="rect">
            <a:avLst/>
          </a:prstGeom>
        </p:spPr>
      </p:pic>
      <p:pic>
        <p:nvPicPr>
          <p:cNvPr id="1026" name="Picture 2" descr="F:\Током-Элит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56701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Током-Элит\logo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993775" cy="10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9644" y="861522"/>
            <a:ext cx="8330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«Током-Элит» - ваш лучший поставщик сырья и пищевых ингредиентов</a:t>
            </a:r>
            <a:endParaRPr lang="ru-RU" sz="28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611" y="3128460"/>
            <a:ext cx="88706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лиофилизированных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культур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ТМ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Lactoferm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молочной отрасли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542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1" y="1815628"/>
            <a:ext cx="9144000" cy="4781723"/>
          </a:xfrm>
          <a:prstGeom prst="rect">
            <a:avLst/>
          </a:prstGeom>
        </p:spPr>
      </p:pic>
      <p:pic>
        <p:nvPicPr>
          <p:cNvPr id="1026" name="Picture 2" descr="F:\Током-Элит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56701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96770" y="948981"/>
            <a:ext cx="6867201" cy="547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200" b="1" dirty="0" smtClean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Характеристики серии : вязкость, кислотность, аромат</a:t>
            </a:r>
            <a:endParaRPr lang="ru-RU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" y="897838"/>
            <a:ext cx="1985645" cy="78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2" y="1988840"/>
            <a:ext cx="828071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63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1" y="1815628"/>
            <a:ext cx="9144000" cy="4781723"/>
          </a:xfrm>
          <a:prstGeom prst="rect">
            <a:avLst/>
          </a:prstGeom>
        </p:spPr>
      </p:pic>
      <p:pic>
        <p:nvPicPr>
          <p:cNvPr id="1026" name="Picture 2" descr="F:\Током-Элит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56701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" y="897838"/>
            <a:ext cx="1985645" cy="78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8276798"/>
              </p:ext>
            </p:extLst>
          </p:nvPr>
        </p:nvGraphicFramePr>
        <p:xfrm>
          <a:off x="279483" y="1894119"/>
          <a:ext cx="8568951" cy="4721315"/>
        </p:xfrm>
        <a:graphic>
          <a:graphicData uri="http://schemas.openxmlformats.org/drawingml/2006/table">
            <a:tbl>
              <a:tblPr firstRow="1" bandRow="1"/>
              <a:tblGrid>
                <a:gridCol w="1332222"/>
                <a:gridCol w="2590432"/>
                <a:gridCol w="222037"/>
                <a:gridCol w="4424260"/>
              </a:tblGrid>
              <a:tr h="9215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300" b="1" cap="none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Название/</a:t>
                      </a:r>
                      <a:endParaRPr lang="en-US" sz="1300" b="1" cap="none" baseline="0" dirty="0" smtClean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1300" b="1" cap="none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дозировка</a:t>
                      </a:r>
                      <a:endParaRPr lang="en-US" sz="1300" b="1" cap="none" baseline="0" dirty="0" smtClean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1300" b="1" i="0" cap="none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Упаковка (</a:t>
                      </a:r>
                      <a:r>
                        <a:rPr lang="en-US" sz="1300" b="1" i="0" cap="none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</a:t>
                      </a:r>
                      <a:r>
                        <a:rPr lang="ru-RU" sz="1300" b="1" i="0" cap="none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)/кг. сырья</a:t>
                      </a:r>
                      <a:endParaRPr lang="ru-RU" sz="1300" b="1" i="0" cap="none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3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Особенности применения</a:t>
                      </a:r>
                      <a:endParaRPr lang="ru-RU" sz="1300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3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Состав</a:t>
                      </a:r>
                      <a:endParaRPr lang="ru-RU" sz="1300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261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cap="all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Кефирный продукт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27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300" b="1" dirty="0" smtClean="0"/>
                        <a:t>KEFIR-30</a:t>
                      </a:r>
                    </a:p>
                    <a:p>
                      <a:r>
                        <a:rPr lang="en-US" sz="1300" dirty="0" smtClean="0"/>
                        <a:t>5U-500</a:t>
                      </a:r>
                    </a:p>
                    <a:p>
                      <a:r>
                        <a:rPr lang="en-US" sz="1300" dirty="0" smtClean="0"/>
                        <a:t>10U-1000</a:t>
                      </a:r>
                    </a:p>
                    <a:p>
                      <a:r>
                        <a:rPr lang="en-US" sz="1300" dirty="0" smtClean="0"/>
                        <a:t>20U-2000</a:t>
                      </a:r>
                    </a:p>
                    <a:p>
                      <a:r>
                        <a:rPr lang="en-US" sz="1300" dirty="0" smtClean="0"/>
                        <a:t>50U-5000</a:t>
                      </a:r>
                      <a:endParaRPr lang="ru-RU" sz="13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300" dirty="0" smtClean="0"/>
                        <a:t>t</a:t>
                      </a:r>
                      <a:r>
                        <a:rPr lang="ru-RU" sz="1300" baseline="0" dirty="0" smtClean="0"/>
                        <a:t>закв.= 30±2°С</a:t>
                      </a:r>
                    </a:p>
                    <a:p>
                      <a:pPr algn="ctr"/>
                      <a:r>
                        <a:rPr lang="ru-RU" sz="1300" baseline="0" dirty="0" smtClean="0"/>
                        <a:t>Время сквашивания – 10-12 ч.</a:t>
                      </a:r>
                    </a:p>
                    <a:p>
                      <a:pPr algn="ctr"/>
                      <a:r>
                        <a:rPr lang="ru-RU" sz="1300" baseline="0" dirty="0" smtClean="0"/>
                        <a:t>Кислотность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ru-RU" sz="1300" baseline="0" dirty="0" smtClean="0"/>
                        <a:t>=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ru-RU" sz="1300" baseline="0" dirty="0" smtClean="0"/>
                        <a:t>70-80°Т</a:t>
                      </a:r>
                      <a:endParaRPr lang="ru-RU" sz="13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Tx/>
                        <a:buChar char="-"/>
                      </a:pPr>
                      <a:r>
                        <a:rPr lang="en-US" sz="1300" i="1" dirty="0" smtClean="0"/>
                        <a:t>Lactobacillus</a:t>
                      </a:r>
                      <a:r>
                        <a:rPr lang="en-US" sz="1300" i="1" baseline="0" dirty="0" smtClean="0"/>
                        <a:t> delbrueckii subsp. bulgaricus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300" i="1" baseline="0" dirty="0" smtClean="0"/>
                        <a:t> Leuconostoc mesenteroides subsp. cremoris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1300" i="1" baseline="0" dirty="0" smtClean="0"/>
                        <a:t> </a:t>
                      </a:r>
                      <a:r>
                        <a:rPr lang="en-US" sz="1300" dirty="0" smtClean="0"/>
                        <a:t>- </a:t>
                      </a:r>
                      <a:r>
                        <a:rPr lang="en-US" sz="1300" i="1" dirty="0" smtClean="0"/>
                        <a:t>Lactococcus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i="1" dirty="0" smtClean="0"/>
                        <a:t>lactis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i="1" dirty="0" smtClean="0"/>
                        <a:t>subsp</a:t>
                      </a:r>
                      <a:r>
                        <a:rPr lang="en-US" sz="1300" dirty="0" smtClean="0"/>
                        <a:t>. </a:t>
                      </a:r>
                      <a:r>
                        <a:rPr lang="en-US" sz="1300" i="1" dirty="0" smtClean="0"/>
                        <a:t>cremoris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300" i="1" dirty="0" smtClean="0"/>
                        <a:t> Lactococcus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i="1" dirty="0" smtClean="0"/>
                        <a:t>lactis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i="1" dirty="0" smtClean="0"/>
                        <a:t>subsp</a:t>
                      </a:r>
                      <a:r>
                        <a:rPr lang="en-US" sz="1300" dirty="0" smtClean="0"/>
                        <a:t>. </a:t>
                      </a:r>
                      <a:r>
                        <a:rPr lang="en-US" sz="1300" i="1" dirty="0" smtClean="0"/>
                        <a:t>lactis</a:t>
                      </a:r>
                      <a:r>
                        <a:rPr lang="en-US" sz="1300" dirty="0" smtClean="0"/>
                        <a:t> 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1300" i="0" dirty="0" smtClean="0"/>
                        <a:t>-</a:t>
                      </a:r>
                      <a:r>
                        <a:rPr lang="en-US" sz="1300" i="0" baseline="0" dirty="0" smtClean="0"/>
                        <a:t> </a:t>
                      </a:r>
                      <a:r>
                        <a:rPr lang="en-US" sz="1300" i="1" dirty="0" smtClean="0"/>
                        <a:t>Lactococcus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i="1" dirty="0" smtClean="0"/>
                        <a:t>lactis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i="1" dirty="0" smtClean="0"/>
                        <a:t>subsp</a:t>
                      </a:r>
                      <a:r>
                        <a:rPr lang="en-US" sz="1300" dirty="0" smtClean="0"/>
                        <a:t>. </a:t>
                      </a:r>
                      <a:r>
                        <a:rPr lang="en-US" sz="1300" i="1" dirty="0" smtClean="0"/>
                        <a:t>lactis  biovar</a:t>
                      </a:r>
                      <a:r>
                        <a:rPr lang="en-US" sz="1300" i="1" baseline="0" dirty="0" smtClean="0"/>
                        <a:t> diacetylactis</a:t>
                      </a:r>
                      <a:endParaRPr lang="ru-RU" sz="13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2593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300" b="1" dirty="0" smtClean="0"/>
                        <a:t>KEFIR-31</a:t>
                      </a:r>
                    </a:p>
                    <a:p>
                      <a:r>
                        <a:rPr lang="en-US" sz="1300" dirty="0" smtClean="0"/>
                        <a:t>5U-500</a:t>
                      </a:r>
                    </a:p>
                    <a:p>
                      <a:r>
                        <a:rPr lang="en-US" sz="1300" dirty="0" smtClean="0"/>
                        <a:t>10U-1000</a:t>
                      </a:r>
                    </a:p>
                    <a:p>
                      <a:r>
                        <a:rPr lang="en-US" sz="1300" dirty="0" smtClean="0"/>
                        <a:t>20U-2000</a:t>
                      </a:r>
                    </a:p>
                    <a:p>
                      <a:r>
                        <a:rPr lang="en-US" sz="1300" dirty="0" smtClean="0"/>
                        <a:t>50U-5000</a:t>
                      </a:r>
                      <a:endParaRPr lang="ru-RU" sz="1300" dirty="0" smtClean="0"/>
                    </a:p>
                    <a:p>
                      <a:endParaRPr lang="ru-RU" sz="13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300" dirty="0" smtClean="0"/>
                        <a:t>t</a:t>
                      </a:r>
                      <a:r>
                        <a:rPr lang="ru-RU" sz="1300" baseline="0" dirty="0" smtClean="0"/>
                        <a:t>закв.= 30±2°С</a:t>
                      </a:r>
                    </a:p>
                    <a:p>
                      <a:pPr algn="ctr"/>
                      <a:r>
                        <a:rPr lang="ru-RU" sz="1300" baseline="0" dirty="0" smtClean="0"/>
                        <a:t>Время сквашивания – 1</a:t>
                      </a:r>
                      <a:r>
                        <a:rPr lang="en-US" sz="1300" baseline="0" dirty="0" smtClean="0"/>
                        <a:t>2</a:t>
                      </a:r>
                      <a:r>
                        <a:rPr lang="ru-RU" sz="1300" baseline="0" dirty="0" smtClean="0"/>
                        <a:t>-1</a:t>
                      </a:r>
                      <a:r>
                        <a:rPr lang="en-US" sz="1300" baseline="0" dirty="0" smtClean="0"/>
                        <a:t>4</a:t>
                      </a:r>
                      <a:r>
                        <a:rPr lang="ru-RU" sz="1300" baseline="0" dirty="0" smtClean="0"/>
                        <a:t> ч.</a:t>
                      </a:r>
                    </a:p>
                    <a:p>
                      <a:pPr algn="ctr"/>
                      <a:r>
                        <a:rPr lang="ru-RU" sz="1300" baseline="0" dirty="0" smtClean="0"/>
                        <a:t>Кислотность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ru-RU" sz="1300" baseline="0" dirty="0" smtClean="0"/>
                        <a:t>=</a:t>
                      </a:r>
                      <a:r>
                        <a:rPr lang="en-US" sz="1300" baseline="0" dirty="0" smtClean="0"/>
                        <a:t> 8</a:t>
                      </a:r>
                      <a:r>
                        <a:rPr lang="ru-RU" sz="1300" baseline="0" dirty="0" smtClean="0"/>
                        <a:t>0-</a:t>
                      </a:r>
                      <a:r>
                        <a:rPr lang="en-US" sz="1300" baseline="0" dirty="0" smtClean="0"/>
                        <a:t>9</a:t>
                      </a:r>
                      <a:r>
                        <a:rPr lang="ru-RU" sz="1300" baseline="0" dirty="0" smtClean="0"/>
                        <a:t>0°Т</a:t>
                      </a:r>
                      <a:endParaRPr lang="ru-RU" sz="13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300" dirty="0" smtClean="0"/>
                        <a:t> </a:t>
                      </a:r>
                      <a:r>
                        <a:rPr lang="en-US" sz="1300" i="1" dirty="0" smtClean="0"/>
                        <a:t>Lactobacillus</a:t>
                      </a:r>
                      <a:r>
                        <a:rPr lang="en-US" sz="1300" i="1" baseline="0" dirty="0" smtClean="0"/>
                        <a:t> delbrueckii subsp. bulgaricus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300" i="1" baseline="0" dirty="0" smtClean="0"/>
                        <a:t> Leuconostoc mesenteroides subsp. cremoris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1300" i="1" baseline="0" dirty="0" smtClean="0"/>
                        <a:t> </a:t>
                      </a:r>
                      <a:r>
                        <a:rPr lang="en-US" sz="1300" dirty="0" smtClean="0"/>
                        <a:t>- </a:t>
                      </a:r>
                      <a:r>
                        <a:rPr lang="en-US" sz="1300" i="1" dirty="0" smtClean="0"/>
                        <a:t>Lactococcus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i="1" dirty="0" smtClean="0"/>
                        <a:t>lactis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i="1" dirty="0" smtClean="0"/>
                        <a:t>subsp</a:t>
                      </a:r>
                      <a:r>
                        <a:rPr lang="en-US" sz="1300" dirty="0" smtClean="0"/>
                        <a:t>. </a:t>
                      </a:r>
                      <a:r>
                        <a:rPr lang="en-US" sz="1300" i="1" dirty="0" smtClean="0"/>
                        <a:t>cremoris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300" i="1" dirty="0" smtClean="0"/>
                        <a:t> Lactococcus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i="1" dirty="0" smtClean="0"/>
                        <a:t>lactis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i="1" dirty="0" smtClean="0"/>
                        <a:t>subsp</a:t>
                      </a:r>
                      <a:r>
                        <a:rPr lang="en-US" sz="1300" dirty="0" smtClean="0"/>
                        <a:t>. </a:t>
                      </a:r>
                      <a:r>
                        <a:rPr lang="en-US" sz="1300" i="1" dirty="0" smtClean="0"/>
                        <a:t>lactis</a:t>
                      </a:r>
                      <a:r>
                        <a:rPr lang="en-US" sz="1300" dirty="0" smtClean="0"/>
                        <a:t> 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300" i="1" dirty="0" smtClean="0"/>
                        <a:t>Lactococcus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i="1" dirty="0" smtClean="0"/>
                        <a:t>lactis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i="1" dirty="0" smtClean="0"/>
                        <a:t>subsp</a:t>
                      </a:r>
                      <a:r>
                        <a:rPr lang="en-US" sz="1300" dirty="0" smtClean="0"/>
                        <a:t>. </a:t>
                      </a:r>
                      <a:r>
                        <a:rPr lang="en-US" sz="1300" i="1" dirty="0" smtClean="0"/>
                        <a:t>lactis  biovar</a:t>
                      </a:r>
                      <a:r>
                        <a:rPr lang="en-US" sz="1300" i="1" baseline="0" dirty="0" smtClean="0"/>
                        <a:t> diacetylactis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300" i="1" baseline="0" dirty="0" smtClean="0"/>
                        <a:t> Saccharomyces subsp. cerevisiae</a:t>
                      </a:r>
                      <a:endParaRPr lang="ru-RU" sz="13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11295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300" b="1" dirty="0" smtClean="0"/>
                        <a:t>KEFIR-41</a:t>
                      </a:r>
                    </a:p>
                    <a:p>
                      <a:r>
                        <a:rPr lang="en-US" sz="1300" dirty="0" smtClean="0"/>
                        <a:t>5U-500</a:t>
                      </a:r>
                    </a:p>
                    <a:p>
                      <a:r>
                        <a:rPr lang="en-US" sz="1300" dirty="0" smtClean="0"/>
                        <a:t>10U-1000</a:t>
                      </a:r>
                    </a:p>
                    <a:p>
                      <a:r>
                        <a:rPr lang="en-US" sz="1300" dirty="0" smtClean="0"/>
                        <a:t>20U-2000</a:t>
                      </a:r>
                    </a:p>
                    <a:p>
                      <a:r>
                        <a:rPr lang="en-US" sz="1300" dirty="0" smtClean="0"/>
                        <a:t>50U-5000</a:t>
                      </a:r>
                      <a:endParaRPr lang="ru-RU" sz="130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300" dirty="0" smtClean="0"/>
                        <a:t>t</a:t>
                      </a:r>
                      <a:r>
                        <a:rPr lang="ru-RU" sz="1300" baseline="0" dirty="0" smtClean="0"/>
                        <a:t>закв.= 30±2°С</a:t>
                      </a:r>
                    </a:p>
                    <a:p>
                      <a:pPr algn="ctr"/>
                      <a:r>
                        <a:rPr lang="ru-RU" sz="1300" baseline="0" dirty="0" smtClean="0"/>
                        <a:t>Время сквашивания – 1</a:t>
                      </a:r>
                      <a:r>
                        <a:rPr lang="en-US" sz="1300" baseline="0" dirty="0" smtClean="0"/>
                        <a:t>2</a:t>
                      </a:r>
                      <a:r>
                        <a:rPr lang="ru-RU" sz="1300" baseline="0" dirty="0" smtClean="0"/>
                        <a:t>-1</a:t>
                      </a:r>
                      <a:r>
                        <a:rPr lang="en-US" sz="1300" baseline="0" dirty="0" smtClean="0"/>
                        <a:t>4</a:t>
                      </a:r>
                      <a:r>
                        <a:rPr lang="ru-RU" sz="1300" baseline="0" dirty="0" smtClean="0"/>
                        <a:t> ч.</a:t>
                      </a:r>
                    </a:p>
                    <a:p>
                      <a:pPr algn="ctr"/>
                      <a:r>
                        <a:rPr lang="ru-RU" sz="1300" baseline="0" dirty="0" smtClean="0"/>
                        <a:t>Кислотность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ru-RU" sz="1300" baseline="0" dirty="0" smtClean="0"/>
                        <a:t>=</a:t>
                      </a:r>
                      <a:r>
                        <a:rPr lang="en-US" sz="1300" baseline="0" dirty="0" smtClean="0"/>
                        <a:t> 8</a:t>
                      </a:r>
                      <a:r>
                        <a:rPr lang="ru-RU" sz="1300" baseline="0" dirty="0" smtClean="0"/>
                        <a:t>0-</a:t>
                      </a:r>
                      <a:r>
                        <a:rPr lang="en-US" sz="1300" baseline="0" dirty="0" smtClean="0"/>
                        <a:t>9</a:t>
                      </a:r>
                      <a:r>
                        <a:rPr lang="ru-RU" sz="1300" baseline="0" dirty="0" smtClean="0"/>
                        <a:t>0°Т</a:t>
                      </a:r>
                      <a:endParaRPr lang="ru-RU" sz="13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3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3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Lactococcus lactis subsp</a:t>
                      </a:r>
                      <a:r>
                        <a:rPr lang="ru-RU" sz="13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3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lactis</a:t>
                      </a:r>
                      <a:endParaRPr lang="ru-RU" sz="13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3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3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Lactococcus lactis subsp</a:t>
                      </a:r>
                      <a:r>
                        <a:rPr lang="ru-RU" sz="13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3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cremoris </a:t>
                      </a:r>
                      <a:endParaRPr lang="ru-RU" sz="13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3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-Lactococcus lactis subsp. lactis biovar diacetylactis</a:t>
                      </a:r>
                      <a:endParaRPr lang="ru-RU" sz="13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3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3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Leuconostoc</a:t>
                      </a:r>
                      <a:r>
                        <a:rPr lang="ru-RU" sz="13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3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mesenter</a:t>
                      </a:r>
                      <a:r>
                        <a:rPr lang="ru-RU" sz="13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r>
                        <a:rPr lang="en-US" sz="13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ides subsp</a:t>
                      </a:r>
                      <a:r>
                        <a:rPr lang="ru-RU" sz="13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3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cremoris</a:t>
                      </a:r>
                      <a:endParaRPr lang="ru-RU" sz="13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3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fr-FR" sz="13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Saccharomyces subsp</a:t>
                      </a:r>
                      <a:r>
                        <a:rPr lang="ru-RU" sz="13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3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unisporus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30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1" y="1815628"/>
            <a:ext cx="9144000" cy="4781723"/>
          </a:xfrm>
          <a:prstGeom prst="rect">
            <a:avLst/>
          </a:prstGeom>
        </p:spPr>
      </p:pic>
      <p:pic>
        <p:nvPicPr>
          <p:cNvPr id="1026" name="Picture 2" descr="F:\Током-Элит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56701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" y="897838"/>
            <a:ext cx="1985645" cy="78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9439851"/>
              </p:ext>
            </p:extLst>
          </p:nvPr>
        </p:nvGraphicFramePr>
        <p:xfrm>
          <a:off x="251520" y="2057840"/>
          <a:ext cx="8712968" cy="4539511"/>
        </p:xfrm>
        <a:graphic>
          <a:graphicData uri="http://schemas.openxmlformats.org/drawingml/2006/table">
            <a:tbl>
              <a:tblPr firstRow="1" bandRow="1"/>
              <a:tblGrid>
                <a:gridCol w="1310553"/>
                <a:gridCol w="4008751"/>
                <a:gridCol w="3393664"/>
              </a:tblGrid>
              <a:tr h="293871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cap="all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ЙОГУРТ</a:t>
                      </a:r>
                      <a:endParaRPr lang="ru-RU" sz="1200" cap="all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966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b="1" dirty="0" smtClean="0"/>
                        <a:t>YO-</a:t>
                      </a:r>
                      <a:r>
                        <a:rPr lang="ru-RU" sz="1200" b="1" dirty="0" smtClean="0"/>
                        <a:t>269</a:t>
                      </a:r>
                    </a:p>
                    <a:p>
                      <a:r>
                        <a:rPr lang="ru-RU" sz="1200" dirty="0" smtClean="0"/>
                        <a:t>5</a:t>
                      </a:r>
                      <a:r>
                        <a:rPr lang="en-US" sz="1200" dirty="0" smtClean="0"/>
                        <a:t>U-500</a:t>
                      </a:r>
                    </a:p>
                    <a:p>
                      <a:r>
                        <a:rPr lang="en-US" sz="1200" dirty="0" smtClean="0"/>
                        <a:t>10U-1000</a:t>
                      </a:r>
                    </a:p>
                    <a:p>
                      <a:r>
                        <a:rPr lang="en-US" sz="1200" dirty="0" smtClean="0"/>
                        <a:t>20U-2000</a:t>
                      </a:r>
                    </a:p>
                    <a:p>
                      <a:r>
                        <a:rPr lang="en-US" sz="1200" dirty="0" smtClean="0"/>
                        <a:t>50U-5000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/>
                        <a:t>Продукт с вязким сгустком и мягко выраженным ароматом</a:t>
                      </a:r>
                    </a:p>
                    <a:p>
                      <a:pPr algn="ctr"/>
                      <a:r>
                        <a:rPr lang="en-US" sz="1200" dirty="0" smtClean="0"/>
                        <a:t>t</a:t>
                      </a:r>
                      <a:r>
                        <a:rPr lang="ru-RU" sz="1200" baseline="0" dirty="0" smtClean="0"/>
                        <a:t>закв.= </a:t>
                      </a:r>
                      <a:r>
                        <a:rPr lang="en-US" sz="1200" baseline="0" dirty="0" smtClean="0"/>
                        <a:t>4</a:t>
                      </a:r>
                      <a:r>
                        <a:rPr lang="ru-RU" sz="1200" baseline="0" dirty="0" smtClean="0"/>
                        <a:t>1±1°С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Время сквашивания –  4-6 ч.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Кислотность = 80-90°Т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Tx/>
                        <a:buChar char="-"/>
                      </a:pPr>
                      <a:r>
                        <a:rPr lang="en-US" sz="1200" i="1" dirty="0" smtClean="0"/>
                        <a:t>Streptococcus</a:t>
                      </a:r>
                      <a:r>
                        <a:rPr lang="en-US" sz="1200" i="1" baseline="0" dirty="0" smtClean="0"/>
                        <a:t> salivarius subsp.thermophilus</a:t>
                      </a:r>
                      <a:endParaRPr lang="ru-RU" sz="1200" i="1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i="1" baseline="0" dirty="0" smtClean="0"/>
                        <a:t> </a:t>
                      </a:r>
                      <a:r>
                        <a:rPr lang="en-US" sz="1200" i="1" baseline="0" dirty="0" smtClean="0"/>
                        <a:t>Lactobacillus delbrueckii subsp. bulgaricus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8269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b="1" dirty="0" smtClean="0"/>
                        <a:t>YO-428</a:t>
                      </a:r>
                      <a:endParaRPr lang="ru-RU" sz="1200" b="1" dirty="0" smtClean="0"/>
                    </a:p>
                    <a:p>
                      <a:r>
                        <a:rPr lang="ru-RU" sz="1200" dirty="0" smtClean="0"/>
                        <a:t>5</a:t>
                      </a:r>
                      <a:r>
                        <a:rPr lang="en-US" sz="1200" dirty="0" smtClean="0"/>
                        <a:t>U-500</a:t>
                      </a:r>
                    </a:p>
                    <a:p>
                      <a:r>
                        <a:rPr lang="en-US" sz="1200" dirty="0" smtClean="0"/>
                        <a:t>10U-1000</a:t>
                      </a:r>
                    </a:p>
                    <a:p>
                      <a:r>
                        <a:rPr lang="en-US" sz="1200" dirty="0" smtClean="0"/>
                        <a:t>20U-2000</a:t>
                      </a:r>
                    </a:p>
                    <a:p>
                      <a:r>
                        <a:rPr lang="en-US" sz="1200" dirty="0" smtClean="0"/>
                        <a:t>50U-5000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aseline="0" dirty="0" smtClean="0"/>
                        <a:t>Для Мацони, Тана, Айрана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Продукт с очень густой консистенцией, средневыраженным ароматом, средней кислотностью, </a:t>
                      </a:r>
                      <a:r>
                        <a:rPr lang="en-US" sz="1200" dirty="0" smtClean="0"/>
                        <a:t>t</a:t>
                      </a:r>
                      <a:r>
                        <a:rPr lang="ru-RU" sz="1200" baseline="0" dirty="0" smtClean="0"/>
                        <a:t>закв.= </a:t>
                      </a:r>
                      <a:r>
                        <a:rPr lang="en-US" sz="1200" baseline="0" dirty="0" smtClean="0"/>
                        <a:t>40</a:t>
                      </a:r>
                      <a:r>
                        <a:rPr lang="ru-RU" sz="1200" baseline="0" dirty="0" smtClean="0"/>
                        <a:t>±2°С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Время сквашивания –  </a:t>
                      </a:r>
                      <a:r>
                        <a:rPr lang="en-US" sz="1200" baseline="0" dirty="0" smtClean="0"/>
                        <a:t>4</a:t>
                      </a:r>
                      <a:r>
                        <a:rPr lang="ru-RU" sz="1200" baseline="0" dirty="0" smtClean="0"/>
                        <a:t>-</a:t>
                      </a:r>
                      <a:r>
                        <a:rPr lang="en-US" sz="1200" baseline="0" dirty="0" smtClean="0"/>
                        <a:t>5</a:t>
                      </a:r>
                      <a:r>
                        <a:rPr lang="ru-RU" sz="1200" baseline="0" dirty="0" smtClean="0"/>
                        <a:t> ч., </a:t>
                      </a:r>
                      <a:r>
                        <a:rPr lang="en-US" sz="1200" dirty="0" smtClean="0"/>
                        <a:t>pH=4,5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Tx/>
                        <a:buChar char="-"/>
                      </a:pPr>
                      <a:r>
                        <a:rPr lang="en-US" sz="1200" i="1" dirty="0" smtClean="0"/>
                        <a:t>Streptococcus</a:t>
                      </a:r>
                      <a:r>
                        <a:rPr lang="en-US" sz="1200" i="1" baseline="0" dirty="0" smtClean="0"/>
                        <a:t> salivarius subsp.thermophilus</a:t>
                      </a:r>
                      <a:endParaRPr lang="ru-RU" sz="1200" i="1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i="1" baseline="0" dirty="0" smtClean="0"/>
                        <a:t> </a:t>
                      </a:r>
                      <a:r>
                        <a:rPr lang="en-US" sz="1200" i="1" baseline="0" dirty="0" smtClean="0"/>
                        <a:t>Lactobacillus delbrueckii subsp. bulgaricus</a:t>
                      </a:r>
                      <a:endParaRPr lang="ru-RU" sz="1200" i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1172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b="1" dirty="0" smtClean="0"/>
                        <a:t>YO-428L</a:t>
                      </a:r>
                      <a:endParaRPr lang="ru-RU" sz="1200" b="1" dirty="0" smtClean="0"/>
                    </a:p>
                    <a:p>
                      <a:r>
                        <a:rPr lang="ru-RU" sz="1200" dirty="0" smtClean="0"/>
                        <a:t>5</a:t>
                      </a:r>
                      <a:r>
                        <a:rPr lang="en-US" sz="1200" dirty="0" smtClean="0"/>
                        <a:t>U-500</a:t>
                      </a:r>
                    </a:p>
                    <a:p>
                      <a:r>
                        <a:rPr lang="en-US" sz="1200" dirty="0" smtClean="0"/>
                        <a:t>10U-1000</a:t>
                      </a:r>
                    </a:p>
                    <a:p>
                      <a:r>
                        <a:rPr lang="en-US" sz="1200" dirty="0" smtClean="0"/>
                        <a:t>20U-2000</a:t>
                      </a:r>
                    </a:p>
                    <a:p>
                      <a:r>
                        <a:rPr lang="en-US" sz="1200" dirty="0" smtClean="0"/>
                        <a:t>50U-5000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aseline="0" dirty="0" smtClean="0"/>
                        <a:t>Для Мацони, Тана, Айрана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Продукт с очень густой консистенцией, средневыраженным ароматом,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ru-RU" sz="1200" baseline="0" dirty="0" smtClean="0"/>
                        <a:t>умеренным газообразованием, средней кислотностью, </a:t>
                      </a:r>
                      <a:r>
                        <a:rPr lang="en-US" sz="1200" dirty="0" smtClean="0"/>
                        <a:t>t</a:t>
                      </a:r>
                      <a:r>
                        <a:rPr lang="ru-RU" sz="1200" baseline="0" dirty="0" smtClean="0"/>
                        <a:t>закв.= </a:t>
                      </a:r>
                      <a:r>
                        <a:rPr lang="en-US" sz="1200" baseline="0" dirty="0" smtClean="0"/>
                        <a:t>40</a:t>
                      </a:r>
                      <a:r>
                        <a:rPr lang="ru-RU" sz="1200" baseline="0" dirty="0" smtClean="0"/>
                        <a:t>±2°С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Время сквашивания –  </a:t>
                      </a:r>
                      <a:r>
                        <a:rPr lang="en-US" sz="1200" baseline="0" dirty="0" smtClean="0"/>
                        <a:t>4</a:t>
                      </a:r>
                      <a:r>
                        <a:rPr lang="ru-RU" sz="1200" baseline="0" dirty="0" smtClean="0"/>
                        <a:t>-</a:t>
                      </a:r>
                      <a:r>
                        <a:rPr lang="en-US" sz="1200" baseline="0" dirty="0" smtClean="0"/>
                        <a:t>5</a:t>
                      </a:r>
                      <a:r>
                        <a:rPr lang="ru-RU" sz="1200" baseline="0" dirty="0" smtClean="0"/>
                        <a:t> ч., </a:t>
                      </a:r>
                      <a:r>
                        <a:rPr lang="en-US" sz="1200" dirty="0" smtClean="0"/>
                        <a:t>pH=4,5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Tx/>
                        <a:buChar char="-"/>
                      </a:pPr>
                      <a:r>
                        <a:rPr lang="en-US" sz="1200" i="1" dirty="0" smtClean="0"/>
                        <a:t>Streptococcus</a:t>
                      </a:r>
                      <a:r>
                        <a:rPr lang="en-US" sz="1200" i="1" baseline="0" dirty="0" smtClean="0"/>
                        <a:t> salivarius subsp.thermophilus</a:t>
                      </a:r>
                      <a:endParaRPr lang="ru-RU" sz="1200" i="1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i="1" baseline="0" dirty="0" smtClean="0"/>
                        <a:t> </a:t>
                      </a:r>
                      <a:r>
                        <a:rPr lang="en-US" sz="1200" i="1" baseline="0" dirty="0" smtClean="0"/>
                        <a:t>Lactobacillus delbrueckii subsp. Bulgaricus</a:t>
                      </a:r>
                      <a:endParaRPr lang="ru-RU" sz="1200" i="1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i="1" baseline="0" dirty="0" smtClean="0"/>
                        <a:t> </a:t>
                      </a:r>
                      <a:r>
                        <a:rPr lang="en-US" sz="1200" i="1" baseline="0" dirty="0" smtClean="0"/>
                        <a:t>Saccharomyces subsp. cerevisiae</a:t>
                      </a:r>
                      <a:endParaRPr lang="ru-RU" sz="1200" i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11167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b="1" dirty="0" smtClean="0"/>
                        <a:t>YO-</a:t>
                      </a:r>
                      <a:r>
                        <a:rPr lang="ru-RU" sz="1200" b="1" dirty="0" smtClean="0"/>
                        <a:t>24</a:t>
                      </a:r>
                      <a:r>
                        <a:rPr lang="en-US" sz="1200" b="1" dirty="0" smtClean="0"/>
                        <a:t>8</a:t>
                      </a:r>
                      <a:endParaRPr lang="ru-RU" sz="1200" b="1" dirty="0" smtClean="0"/>
                    </a:p>
                    <a:p>
                      <a:r>
                        <a:rPr lang="ru-RU" sz="1200" dirty="0" smtClean="0"/>
                        <a:t>5</a:t>
                      </a:r>
                      <a:r>
                        <a:rPr lang="en-US" sz="1200" dirty="0" smtClean="0"/>
                        <a:t>U-500</a:t>
                      </a:r>
                    </a:p>
                    <a:p>
                      <a:r>
                        <a:rPr lang="en-US" sz="1200" dirty="0" smtClean="0"/>
                        <a:t>10U-1000</a:t>
                      </a:r>
                    </a:p>
                    <a:p>
                      <a:r>
                        <a:rPr lang="en-US" sz="1200" dirty="0" smtClean="0"/>
                        <a:t>20U-2000</a:t>
                      </a:r>
                    </a:p>
                    <a:p>
                      <a:r>
                        <a:rPr lang="en-US" sz="1200" dirty="0" smtClean="0"/>
                        <a:t>50U-5000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/>
                        <a:t>Продукт</a:t>
                      </a:r>
                      <a:r>
                        <a:rPr lang="ru-RU" sz="1200" baseline="0" dirty="0" smtClean="0"/>
                        <a:t> с низкой вязкостью, выраженным ароматом и высоко кислотностью</a:t>
                      </a:r>
                    </a:p>
                    <a:p>
                      <a:pPr algn="ctr"/>
                      <a:r>
                        <a:rPr lang="en-US" sz="1200" dirty="0" smtClean="0"/>
                        <a:t>t</a:t>
                      </a:r>
                      <a:r>
                        <a:rPr lang="ru-RU" sz="1200" baseline="0" dirty="0" smtClean="0"/>
                        <a:t>закв.= </a:t>
                      </a:r>
                      <a:r>
                        <a:rPr lang="en-US" sz="1200" baseline="0" dirty="0" smtClean="0"/>
                        <a:t>40</a:t>
                      </a:r>
                      <a:r>
                        <a:rPr lang="ru-RU" sz="1200" baseline="0" dirty="0" smtClean="0"/>
                        <a:t>±2°С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Время сквашивания –  5-6 ч., </a:t>
                      </a:r>
                      <a:r>
                        <a:rPr lang="en-US" sz="1200" dirty="0" smtClean="0"/>
                        <a:t>pH=4,5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Tx/>
                        <a:buChar char="-"/>
                      </a:pPr>
                      <a:r>
                        <a:rPr lang="en-US" sz="1200" i="1" dirty="0" smtClean="0"/>
                        <a:t>Streptococcus</a:t>
                      </a:r>
                      <a:r>
                        <a:rPr lang="en-US" sz="1200" i="1" baseline="0" dirty="0" smtClean="0"/>
                        <a:t> salivarius subsp.thermophilus</a:t>
                      </a:r>
                      <a:endParaRPr lang="ru-RU" sz="1200" i="1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i="1" baseline="0" dirty="0" smtClean="0"/>
                        <a:t> </a:t>
                      </a:r>
                      <a:r>
                        <a:rPr lang="en-US" sz="1200" i="1" baseline="0" dirty="0" smtClean="0"/>
                        <a:t>Lactobacillus delbrueckii subsp. bulgaricus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1" y="1815628"/>
            <a:ext cx="9144000" cy="4781723"/>
          </a:xfrm>
          <a:prstGeom prst="rect">
            <a:avLst/>
          </a:prstGeom>
        </p:spPr>
      </p:pic>
      <p:pic>
        <p:nvPicPr>
          <p:cNvPr id="1026" name="Picture 2" descr="F:\Током-Элит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56701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" y="831061"/>
            <a:ext cx="1985645" cy="78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2448899"/>
              </p:ext>
            </p:extLst>
          </p:nvPr>
        </p:nvGraphicFramePr>
        <p:xfrm>
          <a:off x="279483" y="1752849"/>
          <a:ext cx="8568952" cy="4907280"/>
        </p:xfrm>
        <a:graphic>
          <a:graphicData uri="http://schemas.openxmlformats.org/drawingml/2006/table">
            <a:tbl>
              <a:tblPr firstRow="1" bandRow="1"/>
              <a:tblGrid>
                <a:gridCol w="1601512"/>
                <a:gridCol w="4143197"/>
                <a:gridCol w="2824243"/>
              </a:tblGrid>
              <a:tr h="242217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cap="all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ЙОГУРТ</a:t>
                      </a:r>
                      <a:endParaRPr lang="ru-RU" sz="1100" cap="all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8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b="1" dirty="0" smtClean="0"/>
                        <a:t>YO-4</a:t>
                      </a:r>
                      <a:r>
                        <a:rPr lang="ru-RU" sz="1100" b="1" dirty="0" smtClean="0"/>
                        <a:t>40</a:t>
                      </a:r>
                    </a:p>
                    <a:p>
                      <a:r>
                        <a:rPr lang="ru-RU" sz="1100" dirty="0" smtClean="0"/>
                        <a:t>5</a:t>
                      </a:r>
                      <a:r>
                        <a:rPr lang="en-US" sz="1100" dirty="0" smtClean="0"/>
                        <a:t>U-500</a:t>
                      </a:r>
                    </a:p>
                    <a:p>
                      <a:r>
                        <a:rPr lang="en-US" sz="1100" dirty="0" smtClean="0"/>
                        <a:t>10U-1000</a:t>
                      </a:r>
                    </a:p>
                    <a:p>
                      <a:r>
                        <a:rPr lang="en-US" sz="1100" dirty="0" smtClean="0"/>
                        <a:t>20U-2000</a:t>
                      </a:r>
                    </a:p>
                    <a:p>
                      <a:r>
                        <a:rPr lang="en-US" sz="1100" dirty="0" smtClean="0"/>
                        <a:t>50U-5000</a:t>
                      </a:r>
                      <a:endParaRPr lang="ru-RU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/>
                        <a:t>Продукт с вязким сгустком и мягко выраженным ароматом</a:t>
                      </a:r>
                    </a:p>
                    <a:p>
                      <a:pPr algn="ctr"/>
                      <a:r>
                        <a:rPr lang="en-US" sz="1100" dirty="0" smtClean="0"/>
                        <a:t>t</a:t>
                      </a:r>
                      <a:r>
                        <a:rPr lang="ru-RU" sz="1100" baseline="0" dirty="0" smtClean="0"/>
                        <a:t>закв.= </a:t>
                      </a:r>
                      <a:r>
                        <a:rPr lang="en-US" sz="1100" baseline="0" dirty="0" smtClean="0"/>
                        <a:t>4</a:t>
                      </a:r>
                      <a:r>
                        <a:rPr lang="ru-RU" sz="1100" baseline="0" dirty="0" smtClean="0"/>
                        <a:t>1±1°С</a:t>
                      </a:r>
                    </a:p>
                    <a:p>
                      <a:pPr algn="ctr"/>
                      <a:r>
                        <a:rPr lang="ru-RU" sz="1100" baseline="0" dirty="0" smtClean="0"/>
                        <a:t>Время сквашивания –  4-5 ч.</a:t>
                      </a:r>
                    </a:p>
                    <a:p>
                      <a:pPr algn="ctr"/>
                      <a:r>
                        <a:rPr lang="ru-RU" sz="1100" baseline="0" dirty="0" smtClean="0"/>
                        <a:t>Кислотность = 70-80°Т</a:t>
                      </a:r>
                      <a:endParaRPr lang="ru-RU" sz="110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Tx/>
                        <a:buChar char="-"/>
                      </a:pPr>
                      <a:r>
                        <a:rPr lang="en-US" sz="1100" i="1" dirty="0" smtClean="0"/>
                        <a:t>Streptococcus</a:t>
                      </a:r>
                      <a:r>
                        <a:rPr lang="en-US" sz="1100" i="1" baseline="0" dirty="0" smtClean="0"/>
                        <a:t> salivarius subsp.thermophilus</a:t>
                      </a:r>
                      <a:endParaRPr lang="ru-RU" sz="1100" i="1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ru-RU" sz="1100" i="1" baseline="0" dirty="0" smtClean="0"/>
                        <a:t> </a:t>
                      </a:r>
                      <a:r>
                        <a:rPr lang="en-US" sz="1100" i="1" baseline="0" dirty="0" smtClean="0"/>
                        <a:t>Lactobacillus delbrueckii subsp. bulgaricus</a:t>
                      </a:r>
                      <a:endParaRPr lang="ru-RU" sz="1100" i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888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b="1" dirty="0" smtClean="0"/>
                        <a:t>YO-4</a:t>
                      </a:r>
                      <a:r>
                        <a:rPr lang="ru-RU" sz="1100" b="1" dirty="0" smtClean="0"/>
                        <a:t>41</a:t>
                      </a:r>
                    </a:p>
                    <a:p>
                      <a:r>
                        <a:rPr lang="ru-RU" sz="1100" dirty="0" smtClean="0"/>
                        <a:t>5</a:t>
                      </a:r>
                      <a:r>
                        <a:rPr lang="en-US" sz="1100" dirty="0" smtClean="0"/>
                        <a:t>U-500</a:t>
                      </a:r>
                    </a:p>
                    <a:p>
                      <a:r>
                        <a:rPr lang="en-US" sz="1100" dirty="0" smtClean="0"/>
                        <a:t>10U-1000</a:t>
                      </a:r>
                    </a:p>
                    <a:p>
                      <a:r>
                        <a:rPr lang="en-US" sz="1100" dirty="0" smtClean="0"/>
                        <a:t>20U-2000</a:t>
                      </a:r>
                    </a:p>
                    <a:p>
                      <a:r>
                        <a:rPr lang="en-US" sz="1100" dirty="0" smtClean="0"/>
                        <a:t>50U-5000</a:t>
                      </a:r>
                      <a:endParaRPr lang="ru-RU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/>
                        <a:t>Продукт с очень вязким сгустком и мягко выраженным ароматом</a:t>
                      </a:r>
                    </a:p>
                    <a:p>
                      <a:pPr algn="ctr"/>
                      <a:r>
                        <a:rPr lang="en-US" sz="1100" dirty="0" smtClean="0"/>
                        <a:t>t</a:t>
                      </a:r>
                      <a:r>
                        <a:rPr lang="ru-RU" sz="1100" baseline="0" dirty="0" smtClean="0"/>
                        <a:t>закв.= </a:t>
                      </a:r>
                      <a:r>
                        <a:rPr lang="en-US" sz="1100" baseline="0" dirty="0" smtClean="0"/>
                        <a:t>4</a:t>
                      </a:r>
                      <a:r>
                        <a:rPr lang="ru-RU" sz="1100" baseline="0" dirty="0" smtClean="0"/>
                        <a:t>1±1°С</a:t>
                      </a:r>
                    </a:p>
                    <a:p>
                      <a:pPr algn="ctr"/>
                      <a:r>
                        <a:rPr lang="ru-RU" sz="1100" baseline="0" dirty="0" smtClean="0"/>
                        <a:t>Время сквашивания –  4-5 ч.</a:t>
                      </a:r>
                    </a:p>
                    <a:p>
                      <a:pPr algn="ctr"/>
                      <a:r>
                        <a:rPr lang="ru-RU" sz="1100" baseline="0" dirty="0" smtClean="0"/>
                        <a:t>Кислотность = 70-80°Т</a:t>
                      </a:r>
                      <a:endParaRPr lang="ru-RU" sz="110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Tx/>
                        <a:buChar char="-"/>
                      </a:pPr>
                      <a:r>
                        <a:rPr lang="en-US" sz="1100" i="1" dirty="0" smtClean="0"/>
                        <a:t>Streptococcus</a:t>
                      </a:r>
                      <a:r>
                        <a:rPr lang="en-US" sz="1100" i="1" baseline="0" dirty="0" smtClean="0"/>
                        <a:t> salivarius subsp.thermophilus</a:t>
                      </a:r>
                      <a:endParaRPr lang="ru-RU" sz="1100" i="1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ru-RU" sz="1100" i="1" baseline="0" dirty="0" smtClean="0"/>
                        <a:t> </a:t>
                      </a:r>
                      <a:r>
                        <a:rPr lang="en-US" sz="1100" i="1" baseline="0" dirty="0" smtClean="0"/>
                        <a:t>Lactobacillus delbrueckii subsp. bulgaricus</a:t>
                      </a:r>
                      <a:endParaRPr lang="ru-RU" sz="1100" i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888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b="1" dirty="0" smtClean="0"/>
                        <a:t>YO-</a:t>
                      </a:r>
                      <a:r>
                        <a:rPr lang="ru-RU" sz="1100" b="1" dirty="0" smtClean="0"/>
                        <a:t>443</a:t>
                      </a:r>
                    </a:p>
                    <a:p>
                      <a:r>
                        <a:rPr lang="ru-RU" sz="1100" dirty="0" smtClean="0"/>
                        <a:t>5</a:t>
                      </a:r>
                      <a:r>
                        <a:rPr lang="en-US" sz="1100" dirty="0" smtClean="0"/>
                        <a:t>U-500</a:t>
                      </a:r>
                    </a:p>
                    <a:p>
                      <a:r>
                        <a:rPr lang="en-US" sz="1100" dirty="0" smtClean="0"/>
                        <a:t>10U-1000</a:t>
                      </a:r>
                    </a:p>
                    <a:p>
                      <a:r>
                        <a:rPr lang="en-US" sz="1100" dirty="0" smtClean="0"/>
                        <a:t>20U-2000</a:t>
                      </a:r>
                    </a:p>
                    <a:p>
                      <a:r>
                        <a:rPr lang="en-US" sz="1100" dirty="0" smtClean="0"/>
                        <a:t>50U-5000</a:t>
                      </a:r>
                      <a:endParaRPr lang="ru-RU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/>
                        <a:t>Продукт с очень вязким сгустком и мягко выраженным ароматом</a:t>
                      </a:r>
                    </a:p>
                    <a:p>
                      <a:pPr algn="ctr"/>
                      <a:r>
                        <a:rPr lang="en-US" sz="1100" dirty="0" smtClean="0"/>
                        <a:t>t</a:t>
                      </a:r>
                      <a:r>
                        <a:rPr lang="ru-RU" sz="1100" baseline="0" dirty="0" smtClean="0"/>
                        <a:t>закв.= </a:t>
                      </a:r>
                      <a:r>
                        <a:rPr lang="en-US" sz="1100" baseline="0" dirty="0" smtClean="0"/>
                        <a:t>4</a:t>
                      </a:r>
                      <a:r>
                        <a:rPr lang="ru-RU" sz="1100" baseline="0" dirty="0" smtClean="0"/>
                        <a:t>1±1°С</a:t>
                      </a:r>
                    </a:p>
                    <a:p>
                      <a:pPr algn="ctr"/>
                      <a:r>
                        <a:rPr lang="ru-RU" sz="1100" baseline="0" dirty="0" smtClean="0"/>
                        <a:t>Время сквашивания –  4-5 ч.</a:t>
                      </a:r>
                    </a:p>
                    <a:p>
                      <a:pPr algn="ctr"/>
                      <a:r>
                        <a:rPr lang="ru-RU" sz="1100" baseline="0" dirty="0" smtClean="0"/>
                        <a:t>Кислотность = 70-80°Т</a:t>
                      </a:r>
                      <a:endParaRPr lang="ru-RU" sz="110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Tx/>
                        <a:buChar char="-"/>
                      </a:pPr>
                      <a:r>
                        <a:rPr lang="en-US" sz="1100" i="1" dirty="0" smtClean="0"/>
                        <a:t>Streptococcus</a:t>
                      </a:r>
                      <a:r>
                        <a:rPr lang="en-US" sz="1100" i="1" baseline="0" dirty="0" smtClean="0"/>
                        <a:t> salivarius subsp.thermophilus</a:t>
                      </a:r>
                      <a:endParaRPr lang="ru-RU" sz="1100" i="1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ru-RU" sz="1100" i="1" baseline="0" dirty="0" smtClean="0"/>
                        <a:t> </a:t>
                      </a:r>
                      <a:r>
                        <a:rPr lang="en-US" sz="1100" i="1" baseline="0" dirty="0" smtClean="0"/>
                        <a:t>Lactobacillus delbrueckii subsp. bulgaricus</a:t>
                      </a:r>
                      <a:endParaRPr lang="ru-RU" sz="1100" i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888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b="1" dirty="0" smtClean="0"/>
                        <a:t>YO-</a:t>
                      </a:r>
                      <a:r>
                        <a:rPr lang="ru-RU" sz="1100" b="1" dirty="0" smtClean="0"/>
                        <a:t>4</a:t>
                      </a:r>
                      <a:r>
                        <a:rPr lang="en-US" sz="1100" b="1" dirty="0" smtClean="0"/>
                        <a:t>60</a:t>
                      </a:r>
                      <a:endParaRPr lang="ru-RU" sz="1100" b="1" dirty="0" smtClean="0"/>
                    </a:p>
                    <a:p>
                      <a:r>
                        <a:rPr lang="ru-RU" sz="1100" dirty="0" smtClean="0"/>
                        <a:t>5</a:t>
                      </a:r>
                      <a:r>
                        <a:rPr lang="en-US" sz="1100" dirty="0" smtClean="0"/>
                        <a:t>U-500</a:t>
                      </a:r>
                    </a:p>
                    <a:p>
                      <a:r>
                        <a:rPr lang="en-US" sz="1100" dirty="0" smtClean="0"/>
                        <a:t>10U-1000</a:t>
                      </a:r>
                    </a:p>
                    <a:p>
                      <a:r>
                        <a:rPr lang="en-US" sz="1100" dirty="0" smtClean="0"/>
                        <a:t>20U-2000</a:t>
                      </a:r>
                    </a:p>
                    <a:p>
                      <a:r>
                        <a:rPr lang="en-US" sz="1100" dirty="0" smtClean="0"/>
                        <a:t>50U-5000</a:t>
                      </a:r>
                      <a:endParaRPr lang="ru-RU" sz="110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uk-UA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Продукт</a:t>
                      </a: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плотной консистенции со средне-</a:t>
                      </a:r>
                      <a:r>
                        <a:rPr lang="uk-UA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вязким сгустком </a:t>
                      </a:r>
                      <a:endParaRPr lang="ru-RU" sz="11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закв.= 41</a:t>
                      </a:r>
                      <a:r>
                        <a:rPr lang="uk-UA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±1°С</a:t>
                      </a: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время сквашивания= 4-5 час.,</a:t>
                      </a:r>
                    </a:p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Кислотность = 70-80</a:t>
                      </a:r>
                      <a:r>
                        <a:rPr lang="uk-UA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˚</a:t>
                      </a:r>
                      <a:endParaRPr lang="ru-RU" sz="1100" b="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Tx/>
                        <a:buChar char="-"/>
                      </a:pPr>
                      <a:r>
                        <a:rPr lang="en-US" sz="1100" i="1" dirty="0" smtClean="0"/>
                        <a:t>Streptococcus</a:t>
                      </a:r>
                      <a:r>
                        <a:rPr lang="en-US" sz="1100" i="1" baseline="0" dirty="0" smtClean="0"/>
                        <a:t> salivarius subsp.thermophilus</a:t>
                      </a:r>
                      <a:endParaRPr lang="ru-RU" sz="1100" i="1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ru-RU" sz="1100" i="1" baseline="0" dirty="0" smtClean="0"/>
                        <a:t> </a:t>
                      </a:r>
                      <a:r>
                        <a:rPr lang="en-US" sz="1100" i="1" baseline="0" dirty="0" smtClean="0"/>
                        <a:t>Lactobacillus delbrueckii subsp. bulgaricus</a:t>
                      </a:r>
                      <a:endParaRPr lang="ru-RU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889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b="1" dirty="0" smtClean="0"/>
                        <a:t>YO-540</a:t>
                      </a:r>
                      <a:endParaRPr lang="ru-RU" sz="1100" b="1" dirty="0" smtClean="0"/>
                    </a:p>
                    <a:p>
                      <a:r>
                        <a:rPr lang="ru-RU" sz="1100" dirty="0" smtClean="0"/>
                        <a:t>5</a:t>
                      </a:r>
                      <a:r>
                        <a:rPr lang="en-US" sz="1100" dirty="0" smtClean="0"/>
                        <a:t>U-500</a:t>
                      </a:r>
                    </a:p>
                    <a:p>
                      <a:r>
                        <a:rPr lang="en-US" sz="1100" dirty="0" smtClean="0"/>
                        <a:t>10U-1000</a:t>
                      </a:r>
                    </a:p>
                    <a:p>
                      <a:r>
                        <a:rPr lang="en-US" sz="1100" dirty="0" smtClean="0"/>
                        <a:t>20U-2000</a:t>
                      </a:r>
                    </a:p>
                    <a:p>
                      <a:r>
                        <a:rPr lang="en-US" sz="1100" dirty="0" smtClean="0"/>
                        <a:t>50U-5000</a:t>
                      </a:r>
                      <a:endParaRPr lang="ru-RU" sz="110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uk-UA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Продукт</a:t>
                      </a: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плотной консистенции со средне-</a:t>
                      </a:r>
                      <a:r>
                        <a:rPr lang="uk-UA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вязким сгустком </a:t>
                      </a:r>
                      <a:endParaRPr lang="ru-RU" sz="11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закв.= 41</a:t>
                      </a:r>
                      <a:r>
                        <a:rPr lang="uk-UA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±1°С</a:t>
                      </a: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время сквашивания= 4-5 час.,</a:t>
                      </a:r>
                    </a:p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Кислотность = 70-80</a:t>
                      </a:r>
                      <a:r>
                        <a:rPr lang="uk-UA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˚</a:t>
                      </a:r>
                      <a:endParaRPr lang="ru-RU" sz="1100" b="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Tx/>
                        <a:buChar char="-"/>
                      </a:pPr>
                      <a:r>
                        <a:rPr lang="en-US" sz="1100" i="1" dirty="0" smtClean="0"/>
                        <a:t>Streptococcus</a:t>
                      </a:r>
                      <a:r>
                        <a:rPr lang="en-US" sz="1100" i="1" baseline="0" dirty="0" smtClean="0"/>
                        <a:t> salivarius subsp.thermophilus</a:t>
                      </a:r>
                      <a:endParaRPr lang="ru-RU" sz="1100" i="1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ru-RU" sz="1100" i="1" baseline="0" dirty="0" smtClean="0"/>
                        <a:t> </a:t>
                      </a:r>
                      <a:r>
                        <a:rPr lang="en-US" sz="1100" i="1" baseline="0" dirty="0" smtClean="0"/>
                        <a:t>Lactobacillus delbrueckii subsp. bulgaricus</a:t>
                      </a:r>
                      <a:endParaRPr lang="ru-RU" sz="1100" i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85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1" y="1815628"/>
            <a:ext cx="9144000" cy="4781723"/>
          </a:xfrm>
          <a:prstGeom prst="rect">
            <a:avLst/>
          </a:prstGeom>
        </p:spPr>
      </p:pic>
      <p:pic>
        <p:nvPicPr>
          <p:cNvPr id="1026" name="Picture 2" descr="F:\Током-Элит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56701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" y="831061"/>
            <a:ext cx="1985645" cy="78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2753786"/>
              </p:ext>
            </p:extLst>
          </p:nvPr>
        </p:nvGraphicFramePr>
        <p:xfrm>
          <a:off x="207475" y="1730668"/>
          <a:ext cx="8712968" cy="4951641"/>
        </p:xfrm>
        <a:graphic>
          <a:graphicData uri="http://schemas.openxmlformats.org/drawingml/2006/table">
            <a:tbl>
              <a:tblPr firstRow="1" bandRow="1"/>
              <a:tblGrid>
                <a:gridCol w="1285776"/>
                <a:gridCol w="3932965"/>
                <a:gridCol w="3494227"/>
              </a:tblGrid>
              <a:tr h="214313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300" cap="all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БИО</a:t>
                      </a:r>
                      <a:r>
                        <a:rPr lang="ru-RU" sz="1300" cap="all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300" cap="all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ЙОГУРТ</a:t>
                      </a:r>
                      <a:endParaRPr lang="ru-RU" sz="1300" cap="all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2356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300" b="1" dirty="0" smtClean="0"/>
                        <a:t>АВТ</a:t>
                      </a:r>
                    </a:p>
                    <a:p>
                      <a:r>
                        <a:rPr lang="en-US" sz="1300" dirty="0" smtClean="0"/>
                        <a:t>10U-1000</a:t>
                      </a:r>
                    </a:p>
                    <a:p>
                      <a:r>
                        <a:rPr lang="en-US" sz="1300" dirty="0" smtClean="0"/>
                        <a:t>20U-2000</a:t>
                      </a:r>
                    </a:p>
                    <a:p>
                      <a:r>
                        <a:rPr lang="en-US" sz="1300" dirty="0" smtClean="0"/>
                        <a:t>50U-5000</a:t>
                      </a:r>
                      <a:endParaRPr lang="ru-RU" sz="13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300" dirty="0" smtClean="0"/>
                        <a:t>Продукт со средневязким сгустком и мягко выраженным ароматом</a:t>
                      </a:r>
                    </a:p>
                    <a:p>
                      <a:pPr algn="ctr"/>
                      <a:r>
                        <a:rPr lang="en-US" sz="1300" dirty="0" smtClean="0"/>
                        <a:t>t</a:t>
                      </a:r>
                      <a:r>
                        <a:rPr lang="ru-RU" sz="1300" baseline="0" dirty="0" smtClean="0"/>
                        <a:t>закв.= </a:t>
                      </a:r>
                      <a:r>
                        <a:rPr lang="en-US" sz="1300" baseline="0" dirty="0" smtClean="0"/>
                        <a:t>4</a:t>
                      </a:r>
                      <a:r>
                        <a:rPr lang="ru-RU" sz="1300" baseline="0" dirty="0" smtClean="0"/>
                        <a:t>1±1°С</a:t>
                      </a:r>
                    </a:p>
                    <a:p>
                      <a:pPr algn="ctr"/>
                      <a:r>
                        <a:rPr lang="ru-RU" sz="1300" baseline="0" dirty="0" smtClean="0"/>
                        <a:t>Время сквашивания –  4-6 ч.</a:t>
                      </a:r>
                    </a:p>
                    <a:p>
                      <a:pPr algn="ctr"/>
                      <a:r>
                        <a:rPr lang="ru-RU" sz="1300" baseline="0" dirty="0" smtClean="0"/>
                        <a:t>Кислотность = 80-90°Т</a:t>
                      </a:r>
                      <a:endParaRPr lang="ru-RU" sz="130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Tx/>
                        <a:buChar char="-"/>
                      </a:pPr>
                      <a:r>
                        <a:rPr lang="ru-RU" sz="1300" i="1" dirty="0" smtClean="0"/>
                        <a:t> </a:t>
                      </a:r>
                      <a:r>
                        <a:rPr lang="en-US" sz="1300" i="1" dirty="0" smtClean="0"/>
                        <a:t>Lactobacillus</a:t>
                      </a:r>
                      <a:r>
                        <a:rPr lang="en-US" sz="1300" i="1" baseline="0" dirty="0" smtClean="0"/>
                        <a:t> acidophilus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300" i="1" baseline="0" dirty="0" smtClean="0"/>
                        <a:t> Bifidobacterium bifidum</a:t>
                      </a:r>
                      <a:endParaRPr lang="ru-RU" sz="1300" i="1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en-US" sz="1300" i="1" dirty="0" smtClean="0"/>
                        <a:t>Streptococcus</a:t>
                      </a:r>
                      <a:r>
                        <a:rPr lang="en-US" sz="1300" i="1" baseline="0" dirty="0" smtClean="0"/>
                        <a:t> salivarius subsp.thermophilus</a:t>
                      </a:r>
                      <a:endParaRPr lang="ru-RU" sz="1300" i="1" baseline="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9651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300" b="1" dirty="0" smtClean="0"/>
                        <a:t>АВ</a:t>
                      </a:r>
                      <a:r>
                        <a:rPr lang="en-US" sz="1300" b="1" dirty="0" smtClean="0"/>
                        <a:t>Y</a:t>
                      </a:r>
                      <a:endParaRPr lang="ru-RU" sz="1300" b="1" dirty="0" smtClean="0"/>
                    </a:p>
                    <a:p>
                      <a:r>
                        <a:rPr lang="en-US" sz="1300" dirty="0" smtClean="0"/>
                        <a:t>10U-1000</a:t>
                      </a:r>
                    </a:p>
                    <a:p>
                      <a:r>
                        <a:rPr lang="en-US" sz="1300" dirty="0" smtClean="0"/>
                        <a:t>20U-2000</a:t>
                      </a:r>
                    </a:p>
                    <a:p>
                      <a:r>
                        <a:rPr lang="en-US" sz="1300" dirty="0" smtClean="0"/>
                        <a:t>50U-5000</a:t>
                      </a:r>
                      <a:endParaRPr lang="ru-RU" sz="13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300" dirty="0" smtClean="0"/>
                        <a:t>Продукт со средневязким сгустком и мягко выраженным ароматом</a:t>
                      </a:r>
                    </a:p>
                    <a:p>
                      <a:pPr algn="ctr"/>
                      <a:r>
                        <a:rPr lang="en-US" sz="1300" dirty="0" smtClean="0"/>
                        <a:t>t</a:t>
                      </a:r>
                      <a:r>
                        <a:rPr lang="ru-RU" sz="1300" baseline="0" dirty="0" smtClean="0"/>
                        <a:t>закв.= </a:t>
                      </a:r>
                      <a:r>
                        <a:rPr lang="en-US" sz="1300" baseline="0" dirty="0" smtClean="0"/>
                        <a:t>4</a:t>
                      </a:r>
                      <a:r>
                        <a:rPr lang="ru-RU" sz="1300" baseline="0" dirty="0" smtClean="0"/>
                        <a:t>1±1°С</a:t>
                      </a:r>
                    </a:p>
                    <a:p>
                      <a:pPr algn="ctr"/>
                      <a:r>
                        <a:rPr lang="ru-RU" sz="1300" baseline="0" dirty="0" smtClean="0"/>
                        <a:t>Время сквашивания –  4-6 ч.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Tx/>
                        <a:buChar char="-"/>
                      </a:pPr>
                      <a:r>
                        <a:rPr lang="ru-RU" sz="1300" i="1" dirty="0" smtClean="0"/>
                        <a:t> </a:t>
                      </a:r>
                      <a:r>
                        <a:rPr lang="en-US" sz="1300" i="1" dirty="0" smtClean="0"/>
                        <a:t>Lactobacillus</a:t>
                      </a:r>
                      <a:r>
                        <a:rPr lang="en-US" sz="1300" i="1" baseline="0" dirty="0" smtClean="0"/>
                        <a:t> acidophilus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300" i="1" baseline="0" dirty="0" smtClean="0"/>
                        <a:t> Bifidobacterium bifidum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300" i="1" dirty="0" smtClean="0"/>
                        <a:t> </a:t>
                      </a:r>
                      <a:r>
                        <a:rPr lang="ru-RU" sz="1300" i="1" baseline="0" dirty="0" smtClean="0"/>
                        <a:t> </a:t>
                      </a:r>
                      <a:r>
                        <a:rPr lang="en-US" sz="1300" i="1" baseline="0" dirty="0" smtClean="0"/>
                        <a:t>Lactobacillus delbrueckii subsp. bulgaricus</a:t>
                      </a:r>
                      <a:endParaRPr lang="ru-RU" sz="1300" i="1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en-US" sz="1300" i="1" dirty="0" smtClean="0"/>
                        <a:t>Streptococcus</a:t>
                      </a:r>
                      <a:r>
                        <a:rPr lang="en-US" sz="1300" i="1" baseline="0" dirty="0" smtClean="0"/>
                        <a:t> salivarius subsp.thermophilus</a:t>
                      </a:r>
                      <a:endParaRPr lang="ru-RU" sz="1300" i="1" baseline="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64494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РЯЖЕНКА</a:t>
                      </a:r>
                      <a:endParaRPr lang="ru-RU" sz="13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5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endParaRPr lang="ru-RU" sz="1550" dirty="0"/>
                    </a:p>
                  </a:txBody>
                  <a:tcPr/>
                </a:tc>
              </a:tr>
              <a:tr h="10896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300" b="1" dirty="0" smtClean="0"/>
                        <a:t>YTM</a:t>
                      </a:r>
                    </a:p>
                    <a:p>
                      <a:r>
                        <a:rPr lang="ru-RU" sz="1300" dirty="0" smtClean="0"/>
                        <a:t>5</a:t>
                      </a:r>
                      <a:r>
                        <a:rPr lang="en-US" sz="1300" dirty="0" smtClean="0"/>
                        <a:t>U-500</a:t>
                      </a:r>
                    </a:p>
                    <a:p>
                      <a:r>
                        <a:rPr lang="en-US" sz="1300" dirty="0" smtClean="0"/>
                        <a:t>10U-1000</a:t>
                      </a:r>
                    </a:p>
                    <a:p>
                      <a:r>
                        <a:rPr lang="en-US" sz="1300" dirty="0" smtClean="0"/>
                        <a:t>20U-2000</a:t>
                      </a:r>
                    </a:p>
                    <a:p>
                      <a:r>
                        <a:rPr lang="en-US" sz="1300" dirty="0" smtClean="0"/>
                        <a:t>50U-5000</a:t>
                      </a:r>
                      <a:endParaRPr lang="ru-RU" sz="13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300" dirty="0" smtClean="0"/>
                        <a:t>Продукт с очень вязким сгустком</a:t>
                      </a:r>
                    </a:p>
                    <a:p>
                      <a:pPr algn="ctr"/>
                      <a:r>
                        <a:rPr lang="en-US" sz="1300" dirty="0" smtClean="0"/>
                        <a:t>t</a:t>
                      </a:r>
                      <a:r>
                        <a:rPr lang="ru-RU" sz="1300" baseline="0" dirty="0" smtClean="0"/>
                        <a:t>закв.= </a:t>
                      </a:r>
                      <a:r>
                        <a:rPr lang="en-US" sz="1300" baseline="0" dirty="0" smtClean="0"/>
                        <a:t>4</a:t>
                      </a:r>
                      <a:r>
                        <a:rPr lang="ru-RU" sz="1300" baseline="0" dirty="0" smtClean="0"/>
                        <a:t>0±2°С</a:t>
                      </a:r>
                    </a:p>
                    <a:p>
                      <a:pPr algn="ctr"/>
                      <a:r>
                        <a:rPr lang="ru-RU" sz="1300" baseline="0" dirty="0" smtClean="0"/>
                        <a:t>Время сквашивания –  5-6 ч.</a:t>
                      </a:r>
                    </a:p>
                    <a:p>
                      <a:pPr algn="ctr"/>
                      <a:r>
                        <a:rPr lang="en-US" sz="1300" dirty="0" smtClean="0"/>
                        <a:t>pH=4,8</a:t>
                      </a:r>
                      <a:endParaRPr lang="ru-RU" sz="13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1" dirty="0" smtClean="0"/>
                        <a:t>- Streptococcus</a:t>
                      </a:r>
                      <a:r>
                        <a:rPr lang="en-US" sz="1300" i="1" baseline="0" dirty="0" smtClean="0"/>
                        <a:t> salivarius subsp.thermophilus</a:t>
                      </a:r>
                      <a:endParaRPr lang="ru-RU" sz="1300" i="1" baseline="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6637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300" b="1" dirty="0" smtClean="0"/>
                        <a:t>YO-122</a:t>
                      </a:r>
                    </a:p>
                    <a:p>
                      <a:r>
                        <a:rPr lang="ru-RU" sz="1300" dirty="0" smtClean="0"/>
                        <a:t>5</a:t>
                      </a:r>
                      <a:r>
                        <a:rPr lang="en-US" sz="1300" dirty="0" smtClean="0"/>
                        <a:t>U-500</a:t>
                      </a:r>
                    </a:p>
                    <a:p>
                      <a:r>
                        <a:rPr lang="en-US" sz="1300" dirty="0" smtClean="0"/>
                        <a:t>10U-1000</a:t>
                      </a:r>
                    </a:p>
                    <a:p>
                      <a:r>
                        <a:rPr lang="en-US" sz="1300" dirty="0" smtClean="0"/>
                        <a:t>20U-2000</a:t>
                      </a:r>
                    </a:p>
                    <a:p>
                      <a:r>
                        <a:rPr lang="en-US" sz="1300" dirty="0" smtClean="0"/>
                        <a:t>50U-5000</a:t>
                      </a:r>
                      <a:endParaRPr lang="ru-RU" sz="13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300" dirty="0" smtClean="0"/>
                        <a:t>Продукт </a:t>
                      </a:r>
                      <a:r>
                        <a:rPr lang="en-US" sz="1300" dirty="0" smtClean="0"/>
                        <a:t>c</a:t>
                      </a:r>
                      <a:r>
                        <a:rPr lang="ru-RU" sz="1300" dirty="0" smtClean="0"/>
                        <a:t> вязким сгустком</a:t>
                      </a:r>
                    </a:p>
                    <a:p>
                      <a:pPr algn="ctr"/>
                      <a:r>
                        <a:rPr lang="en-US" sz="1300" dirty="0" smtClean="0"/>
                        <a:t>t</a:t>
                      </a:r>
                      <a:r>
                        <a:rPr lang="ru-RU" sz="1300" baseline="0" dirty="0" smtClean="0"/>
                        <a:t>закв.= </a:t>
                      </a:r>
                      <a:r>
                        <a:rPr lang="en-US" sz="1300" baseline="0" dirty="0" smtClean="0"/>
                        <a:t>4</a:t>
                      </a:r>
                      <a:r>
                        <a:rPr lang="ru-RU" sz="1300" baseline="0" dirty="0" smtClean="0"/>
                        <a:t>0±2°С</a:t>
                      </a:r>
                    </a:p>
                    <a:p>
                      <a:pPr algn="ctr"/>
                      <a:r>
                        <a:rPr lang="ru-RU" sz="1300" baseline="0" dirty="0" smtClean="0"/>
                        <a:t>Время сквашивания –  5-6 ч.</a:t>
                      </a:r>
                    </a:p>
                    <a:p>
                      <a:pPr algn="ctr"/>
                      <a:r>
                        <a:rPr lang="en-US" sz="1300" dirty="0" smtClean="0"/>
                        <a:t>pH=4,8</a:t>
                      </a:r>
                      <a:endParaRPr lang="ru-RU" sz="1300" dirty="0" smtClean="0"/>
                    </a:p>
                    <a:p>
                      <a:pPr algn="ctr"/>
                      <a:endParaRPr lang="ru-RU" sz="13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1" dirty="0" smtClean="0"/>
                        <a:t>- Streptococcus</a:t>
                      </a:r>
                      <a:r>
                        <a:rPr lang="en-US" sz="1300" i="1" baseline="0" dirty="0" smtClean="0"/>
                        <a:t> salivarius subsp.thermophilus</a:t>
                      </a:r>
                      <a:endParaRPr lang="ru-RU" sz="1300" i="1" baseline="0" dirty="0" smtClean="0"/>
                    </a:p>
                    <a:p>
                      <a:endParaRPr lang="ru-RU" sz="13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2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1" y="1815628"/>
            <a:ext cx="9144000" cy="4781723"/>
          </a:xfrm>
          <a:prstGeom prst="rect">
            <a:avLst/>
          </a:prstGeom>
        </p:spPr>
      </p:pic>
      <p:pic>
        <p:nvPicPr>
          <p:cNvPr id="1026" name="Picture 2" descr="F:\Током-Элит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56701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" y="831061"/>
            <a:ext cx="1985645" cy="78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9030444"/>
              </p:ext>
            </p:extLst>
          </p:nvPr>
        </p:nvGraphicFramePr>
        <p:xfrm>
          <a:off x="179512" y="1776534"/>
          <a:ext cx="8712969" cy="4676802"/>
        </p:xfrm>
        <a:graphic>
          <a:graphicData uri="http://schemas.openxmlformats.org/drawingml/2006/table">
            <a:tbl>
              <a:tblPr firstRow="1" bandRow="1"/>
              <a:tblGrid>
                <a:gridCol w="1969889"/>
                <a:gridCol w="2879068"/>
                <a:gridCol w="3864012"/>
              </a:tblGrid>
              <a:tr h="355824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cap="all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сметана</a:t>
                      </a:r>
                      <a:endParaRPr lang="ru-RU" sz="1400" cap="all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291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MSO-11</a:t>
                      </a:r>
                      <a:endParaRPr lang="ru-RU" sz="1400" b="1" dirty="0" smtClean="0"/>
                    </a:p>
                    <a:p>
                      <a:r>
                        <a:rPr lang="ru-RU" sz="1400" dirty="0" smtClean="0"/>
                        <a:t>5</a:t>
                      </a:r>
                      <a:r>
                        <a:rPr lang="en-US" sz="1400" dirty="0" smtClean="0"/>
                        <a:t>U-500</a:t>
                      </a:r>
                    </a:p>
                    <a:p>
                      <a:r>
                        <a:rPr lang="en-US" sz="1400" dirty="0" smtClean="0"/>
                        <a:t>10U-1000</a:t>
                      </a:r>
                    </a:p>
                    <a:p>
                      <a:r>
                        <a:rPr lang="en-US" sz="1400" dirty="0" smtClean="0"/>
                        <a:t>20U-2000</a:t>
                      </a:r>
                    </a:p>
                    <a:p>
                      <a:r>
                        <a:rPr lang="en-US" sz="1400" dirty="0" smtClean="0"/>
                        <a:t>50U-5000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Продукт с вязким сгустком и мягко выраженным ароматом</a:t>
                      </a:r>
                    </a:p>
                    <a:p>
                      <a:pPr algn="ctr"/>
                      <a:r>
                        <a:rPr lang="en-US" sz="1400" dirty="0" smtClean="0"/>
                        <a:t>t</a:t>
                      </a:r>
                      <a:r>
                        <a:rPr lang="ru-RU" sz="1400" baseline="0" dirty="0" smtClean="0"/>
                        <a:t>закв.= </a:t>
                      </a:r>
                      <a:r>
                        <a:rPr lang="en-US" sz="1400" baseline="0" dirty="0" smtClean="0"/>
                        <a:t>30</a:t>
                      </a:r>
                      <a:r>
                        <a:rPr lang="ru-RU" sz="1400" baseline="0" dirty="0" smtClean="0"/>
                        <a:t>°С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Время сквашивания –  </a:t>
                      </a:r>
                      <a:r>
                        <a:rPr lang="en-US" sz="1400" baseline="0" dirty="0" smtClean="0"/>
                        <a:t>10</a:t>
                      </a:r>
                      <a:r>
                        <a:rPr lang="ru-RU" sz="1400" baseline="0" dirty="0" smtClean="0"/>
                        <a:t>-</a:t>
                      </a:r>
                      <a:r>
                        <a:rPr lang="en-US" sz="1400" baseline="0" dirty="0" smtClean="0"/>
                        <a:t>12</a:t>
                      </a:r>
                      <a:r>
                        <a:rPr lang="ru-RU" sz="1400" baseline="0" dirty="0" smtClean="0"/>
                        <a:t> ч.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Tx/>
                        <a:buNone/>
                      </a:pPr>
                      <a:r>
                        <a:rPr lang="en-US" sz="1400" i="1" dirty="0" smtClean="0"/>
                        <a:t>- Lactococcus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lactis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subsp</a:t>
                      </a:r>
                      <a:r>
                        <a:rPr lang="en-US" sz="1400" dirty="0" smtClean="0"/>
                        <a:t>. </a:t>
                      </a:r>
                      <a:r>
                        <a:rPr lang="en-US" sz="1400" i="1" dirty="0" smtClean="0"/>
                        <a:t>cremoris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400" i="1" dirty="0" smtClean="0"/>
                        <a:t> Lactococcus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lactis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subsp</a:t>
                      </a:r>
                      <a:r>
                        <a:rPr lang="en-US" sz="1400" dirty="0" smtClean="0"/>
                        <a:t>. </a:t>
                      </a:r>
                      <a:r>
                        <a:rPr lang="en-US" sz="1400" i="1" dirty="0" smtClean="0"/>
                        <a:t>lactis</a:t>
                      </a:r>
                      <a:r>
                        <a:rPr lang="en-US" sz="1400" dirty="0" smtClean="0"/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 Lactococcus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lactis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subsp</a:t>
                      </a:r>
                      <a:r>
                        <a:rPr lang="en-US" sz="1400" dirty="0" smtClean="0"/>
                        <a:t>. </a:t>
                      </a:r>
                      <a:r>
                        <a:rPr lang="en-US" sz="1400" i="1" dirty="0" smtClean="0"/>
                        <a:t>lactis  biovar</a:t>
                      </a:r>
                      <a:r>
                        <a:rPr lang="en-US" sz="1400" i="1" baseline="0" dirty="0" smtClean="0"/>
                        <a:t> diacetylactis</a:t>
                      </a:r>
                      <a:endParaRPr lang="ru-RU" sz="1400" i="1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dirty="0" smtClean="0"/>
                        <a:t> </a:t>
                      </a:r>
                      <a:r>
                        <a:rPr lang="en-US" sz="1400" i="1" dirty="0" smtClean="0"/>
                        <a:t>Leuconostoc</a:t>
                      </a:r>
                      <a:r>
                        <a:rPr lang="en-US" sz="1400" i="1" baseline="0" dirty="0" smtClean="0"/>
                        <a:t> mesenteroides subsp. cremoris</a:t>
                      </a:r>
                      <a:endParaRPr lang="ru-RU" sz="1400" i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12964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b="1" dirty="0" smtClean="0"/>
                        <a:t>мезофильные +</a:t>
                      </a:r>
                    </a:p>
                    <a:p>
                      <a:r>
                        <a:rPr lang="ru-RU" sz="1400" b="1" dirty="0" smtClean="0"/>
                        <a:t>термофильные</a:t>
                      </a:r>
                      <a:endParaRPr lang="en-US" sz="1400" b="1" dirty="0" smtClean="0"/>
                    </a:p>
                    <a:p>
                      <a:r>
                        <a:rPr lang="en-US" sz="1400" b="1" dirty="0" smtClean="0"/>
                        <a:t>MSO</a:t>
                      </a:r>
                      <a:r>
                        <a:rPr lang="en-US" sz="1400" b="1" baseline="0" dirty="0" smtClean="0"/>
                        <a:t> + YTM</a:t>
                      </a:r>
                      <a:endParaRPr lang="ru-RU" sz="1400" b="1" baseline="0" dirty="0" smtClean="0"/>
                    </a:p>
                    <a:p>
                      <a:r>
                        <a:rPr lang="ru-RU" sz="1400" baseline="0" dirty="0" smtClean="0"/>
                        <a:t>В соотношении 1</a:t>
                      </a:r>
                      <a:r>
                        <a:rPr lang="en-US" sz="1400" baseline="0" dirty="0" smtClean="0"/>
                        <a:t>:1</a:t>
                      </a:r>
                    </a:p>
                    <a:p>
                      <a:r>
                        <a:rPr lang="en-US" sz="1400" baseline="0" dirty="0" smtClean="0"/>
                        <a:t>10U + 10U – 2000 </a:t>
                      </a:r>
                      <a:r>
                        <a:rPr lang="ru-RU" sz="1400" baseline="0" dirty="0" smtClean="0"/>
                        <a:t>кг</a:t>
                      </a:r>
                      <a:endParaRPr lang="ru-RU" sz="140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Продукт с вязким сгустком и мягко выраженным ароматом</a:t>
                      </a:r>
                    </a:p>
                    <a:p>
                      <a:pPr algn="ctr"/>
                      <a:r>
                        <a:rPr lang="en-US" sz="1400" dirty="0" smtClean="0"/>
                        <a:t>t</a:t>
                      </a:r>
                      <a:r>
                        <a:rPr lang="ru-RU" sz="1400" baseline="0" dirty="0" smtClean="0"/>
                        <a:t>закв.= </a:t>
                      </a:r>
                      <a:r>
                        <a:rPr lang="en-US" sz="1400" baseline="0" dirty="0" smtClean="0"/>
                        <a:t>3</a:t>
                      </a:r>
                      <a:r>
                        <a:rPr lang="ru-RU" sz="1400" baseline="0" dirty="0" smtClean="0"/>
                        <a:t>3±2°С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Время сквашивания –  7-9 ч.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Tx/>
                        <a:buNone/>
                      </a:pPr>
                      <a:r>
                        <a:rPr lang="en-US" sz="1400" i="1" dirty="0" smtClean="0"/>
                        <a:t>- Lactococcus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lactis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subsp</a:t>
                      </a:r>
                      <a:r>
                        <a:rPr lang="en-US" sz="1400" dirty="0" smtClean="0"/>
                        <a:t>. </a:t>
                      </a:r>
                      <a:r>
                        <a:rPr lang="en-US" sz="1400" i="1" dirty="0" smtClean="0"/>
                        <a:t>cremoris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400" i="1" dirty="0" smtClean="0"/>
                        <a:t> Lactococcus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lactis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subsp</a:t>
                      </a:r>
                      <a:r>
                        <a:rPr lang="en-US" sz="1400" dirty="0" smtClean="0"/>
                        <a:t>. </a:t>
                      </a:r>
                      <a:r>
                        <a:rPr lang="en-US" sz="1400" i="1" dirty="0" smtClean="0"/>
                        <a:t>lactis</a:t>
                      </a:r>
                      <a:r>
                        <a:rPr lang="en-US" sz="1400" dirty="0" smtClean="0"/>
                        <a:t>  </a:t>
                      </a:r>
                      <a:endParaRPr lang="ru-RU" sz="1400" i="1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en-US" sz="1400" i="1" dirty="0" smtClean="0"/>
                        <a:t>Streptococcus</a:t>
                      </a:r>
                      <a:r>
                        <a:rPr lang="en-US" sz="1400" i="1" baseline="0" dirty="0" smtClean="0"/>
                        <a:t> salivarius subsp.thermophilus</a:t>
                      </a:r>
                      <a:endParaRPr lang="ru-RU" sz="1400" i="1" baseline="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7327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MYE</a:t>
                      </a:r>
                    </a:p>
                    <a:p>
                      <a:r>
                        <a:rPr lang="ru-RU" sz="1400" b="1" u="sng" dirty="0" smtClean="0"/>
                        <a:t>стоп-эффект</a:t>
                      </a:r>
                    </a:p>
                    <a:p>
                      <a:r>
                        <a:rPr lang="ru-RU" sz="1400" dirty="0" smtClean="0"/>
                        <a:t>5</a:t>
                      </a:r>
                      <a:r>
                        <a:rPr lang="en-US" sz="1400" dirty="0" smtClean="0"/>
                        <a:t>U-500</a:t>
                      </a:r>
                    </a:p>
                    <a:p>
                      <a:r>
                        <a:rPr lang="en-US" sz="1400" dirty="0" smtClean="0"/>
                        <a:t>10U-1000</a:t>
                      </a:r>
                    </a:p>
                    <a:p>
                      <a:r>
                        <a:rPr lang="en-US" sz="1400" dirty="0" smtClean="0"/>
                        <a:t>20U-2000</a:t>
                      </a:r>
                    </a:p>
                    <a:p>
                      <a:r>
                        <a:rPr lang="en-US" sz="1400" dirty="0" smtClean="0"/>
                        <a:t>50U-5000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Для сметаны/сметанного</a:t>
                      </a:r>
                      <a:r>
                        <a:rPr lang="ru-RU" sz="1400" baseline="0" dirty="0" smtClean="0"/>
                        <a:t> продукта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Продукт с вязким сгустком и хорошо выраженным ароматом</a:t>
                      </a:r>
                    </a:p>
                    <a:p>
                      <a:pPr algn="ctr"/>
                      <a:r>
                        <a:rPr lang="en-US" sz="1400" dirty="0" smtClean="0"/>
                        <a:t>t</a:t>
                      </a:r>
                      <a:r>
                        <a:rPr lang="ru-RU" sz="1400" baseline="0" dirty="0" smtClean="0"/>
                        <a:t>закв.= </a:t>
                      </a:r>
                      <a:r>
                        <a:rPr lang="en-US" sz="1400" baseline="0" dirty="0" smtClean="0"/>
                        <a:t>3</a:t>
                      </a:r>
                      <a:r>
                        <a:rPr lang="ru-RU" sz="1400" baseline="0" dirty="0" smtClean="0"/>
                        <a:t>3±2°С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Время сквашивания –  7-9 ч.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Tx/>
                        <a:buNone/>
                      </a:pPr>
                      <a:r>
                        <a:rPr lang="ru-RU" sz="1400" i="1" dirty="0" smtClean="0"/>
                        <a:t>- </a:t>
                      </a:r>
                      <a:r>
                        <a:rPr lang="en-US" sz="1400" i="1" dirty="0" smtClean="0"/>
                        <a:t>Lactococcus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lactis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subsp</a:t>
                      </a:r>
                      <a:r>
                        <a:rPr lang="en-US" sz="1400" dirty="0" smtClean="0"/>
                        <a:t>. </a:t>
                      </a:r>
                      <a:r>
                        <a:rPr lang="en-US" sz="1400" i="1" dirty="0" smtClean="0"/>
                        <a:t>cremoris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400" i="1" dirty="0" smtClean="0"/>
                        <a:t> Lactococcus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lactis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subsp</a:t>
                      </a:r>
                      <a:r>
                        <a:rPr lang="en-US" sz="1400" dirty="0" smtClean="0"/>
                        <a:t>. </a:t>
                      </a:r>
                      <a:r>
                        <a:rPr lang="en-US" sz="1400" i="1" dirty="0" smtClean="0"/>
                        <a:t>lactis</a:t>
                      </a:r>
                      <a:r>
                        <a:rPr lang="en-US" sz="1400" dirty="0" smtClean="0"/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 Lactococcus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lactis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subsp</a:t>
                      </a:r>
                      <a:r>
                        <a:rPr lang="en-US" sz="1400" dirty="0" smtClean="0"/>
                        <a:t>. </a:t>
                      </a:r>
                      <a:r>
                        <a:rPr lang="en-US" sz="1400" i="1" dirty="0" smtClean="0"/>
                        <a:t>lactis  biovar</a:t>
                      </a:r>
                      <a:r>
                        <a:rPr lang="en-US" sz="1400" i="1" baseline="0" dirty="0" smtClean="0"/>
                        <a:t> diacetylactis</a:t>
                      </a:r>
                      <a:endParaRPr lang="ru-RU" sz="1400" i="1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dirty="0" smtClean="0"/>
                        <a:t> </a:t>
                      </a:r>
                      <a:r>
                        <a:rPr lang="en-US" sz="1400" i="1" dirty="0" smtClean="0"/>
                        <a:t>Leuconostoc</a:t>
                      </a:r>
                      <a:r>
                        <a:rPr lang="en-US" sz="1400" i="1" baseline="0" dirty="0" smtClean="0"/>
                        <a:t> mesenteroides subsp. cremoris</a:t>
                      </a:r>
                      <a:endParaRPr lang="ru-RU" sz="1400" i="1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en-US" sz="1400" i="1" dirty="0" smtClean="0"/>
                        <a:t>Streptococcus</a:t>
                      </a:r>
                      <a:r>
                        <a:rPr lang="en-US" sz="1400" i="1" baseline="0" dirty="0" smtClean="0"/>
                        <a:t> salivarius subsp.thermophilus</a:t>
                      </a:r>
                      <a:endParaRPr lang="ru-RU" sz="1400" i="1" baseline="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7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1" y="1815628"/>
            <a:ext cx="9144000" cy="4781723"/>
          </a:xfrm>
          <a:prstGeom prst="rect">
            <a:avLst/>
          </a:prstGeom>
        </p:spPr>
      </p:pic>
      <p:pic>
        <p:nvPicPr>
          <p:cNvPr id="1026" name="Picture 2" descr="F:\Током-Элит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56701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8231" y="761038"/>
            <a:ext cx="60542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Широкая гамма </a:t>
            </a:r>
            <a:r>
              <a:rPr lang="ru-RU" b="1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мезофильных</a:t>
            </a:r>
            <a:r>
              <a:rPr lang="ru-RU" b="1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термофильных </a:t>
            </a:r>
            <a:endParaRPr lang="en-US" b="1" dirty="0" smtClean="0">
              <a:solidFill>
                <a:srgbClr val="EEECE1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 </a:t>
            </a:r>
            <a:r>
              <a:rPr lang="ru-RU" b="1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аутоктонных</a:t>
            </a:r>
            <a:r>
              <a:rPr lang="ru-RU" b="1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культур для производства </a:t>
            </a:r>
            <a:r>
              <a:rPr lang="ru-RU" b="1" dirty="0" smtClean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сыров и творога.</a:t>
            </a:r>
            <a:endParaRPr lang="ru-RU" b="1" dirty="0">
              <a:solidFill>
                <a:srgbClr val="EEECE1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054100"/>
            <a:ext cx="2465094" cy="52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6383377"/>
              </p:ext>
            </p:extLst>
          </p:nvPr>
        </p:nvGraphicFramePr>
        <p:xfrm>
          <a:off x="206241" y="1964831"/>
          <a:ext cx="8715436" cy="4776536"/>
        </p:xfrm>
        <a:graphic>
          <a:graphicData uri="http://schemas.openxmlformats.org/drawingml/2006/table">
            <a:tbl>
              <a:tblPr firstRow="1" bandRow="1"/>
              <a:tblGrid>
                <a:gridCol w="1285884"/>
                <a:gridCol w="4087987"/>
                <a:gridCol w="3341565"/>
              </a:tblGrid>
              <a:tr h="331627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cap="all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ru-RU" sz="1400" cap="all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ыры</a:t>
                      </a:r>
                      <a:r>
                        <a:rPr lang="ru-RU" sz="1400" cap="all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мягкие</a:t>
                      </a:r>
                      <a:endParaRPr lang="ru-RU" sz="1400" cap="all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689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M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10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U-2000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20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U-5000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50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U-10000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Моцарелла</a:t>
                      </a:r>
                      <a:r>
                        <a:rPr lang="la-Latn" sz="1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,</a:t>
                      </a:r>
                      <a:r>
                        <a:rPr lang="uk-UA" sz="1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uk-UA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Качикавалло</a:t>
                      </a:r>
                      <a:r>
                        <a:rPr lang="la-Latn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uk-UA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Чечил, Сулугуни, Косичка 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a-Latn" sz="1400" b="0" i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-Streptococcus salivarius subsp. thermophilus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8689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ST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10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U-2000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20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U-5000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50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U-10000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Моцарелла</a:t>
                      </a:r>
                      <a:r>
                        <a:rPr lang="la-Latn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,</a:t>
                      </a:r>
                      <a:r>
                        <a:rPr lang="uk-UA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uk-UA" sz="1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Качикавалло</a:t>
                      </a:r>
                      <a:r>
                        <a:rPr lang="la-Latn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uk-UA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Чечил, Сулугуни, Косичка  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la-Latn" sz="1400" b="0" i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-Streptococcus salivarius subsp. thermophilus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8689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SLB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10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U-2000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20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U-5000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50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U-10000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Моцарелла</a:t>
                      </a:r>
                      <a:r>
                        <a:rPr lang="la-Latn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Азиаго, </a:t>
                      </a:r>
                      <a:r>
                        <a:rPr lang="uk-UA" sz="1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Качикавалло</a:t>
                      </a:r>
                      <a:r>
                        <a:rPr lang="la-Latn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uk-UA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Чечил, Сулугуни, Косичка  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la-Latn" sz="1400" b="0" i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-Streptococcus salivarius subsp. thermophilus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  <a:r>
                        <a:rPr lang="fr-FR" sz="1400" b="0" i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Lactobacillus delbrueckii subsp</a:t>
                      </a:r>
                      <a:r>
                        <a:rPr lang="uk-UA" sz="1400" b="0" i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. </a:t>
                      </a:r>
                      <a:r>
                        <a:rPr lang="fr-FR" sz="1400" b="0" i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bulgaricus 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8689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SLBH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10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U-2000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20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U-5000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50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U-10000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Моцарелла</a:t>
                      </a:r>
                      <a:r>
                        <a:rPr lang="la-Latn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Качотта, Азиаго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,</a:t>
                      </a:r>
                      <a:r>
                        <a:rPr lang="uk-UA" sz="1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uk-UA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Качикавалло</a:t>
                      </a:r>
                      <a:r>
                        <a:rPr lang="la-Latn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uk-UA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Чечил, Сулугуни, Косичка  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la-Latn" sz="1400" b="0" i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-Streptococcus salivarius subsp. thermophilus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a-Latn" sz="1400" b="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-Lactobacillus </a:t>
                      </a:r>
                      <a:r>
                        <a:rPr lang="la-Latn" sz="1400" b="0" i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delbrueckii subsp</a:t>
                      </a:r>
                      <a:r>
                        <a:rPr lang="uk-UA" sz="1400" b="0" i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. </a:t>
                      </a:r>
                      <a:r>
                        <a:rPr lang="la-Latn" sz="1400" b="0" i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bulgaricus</a:t>
                      </a:r>
                      <a:r>
                        <a:rPr lang="uk-UA" sz="1400" b="0" i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a-Latn" sz="1400" b="0" i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-Lactobacillus helveticus 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9692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LH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10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U-2000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20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U-5000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50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U-10000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Моцарелла</a:t>
                      </a:r>
                      <a:r>
                        <a:rPr lang="la-Latn" sz="1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,</a:t>
                      </a:r>
                      <a:r>
                        <a:rPr lang="uk-UA" sz="1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uk-UA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Качикавалло</a:t>
                      </a:r>
                      <a:r>
                        <a:rPr lang="la-Latn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uk-UA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Чечил, Сулугуни, Косичка  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la-Latn" sz="1400" b="0" i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-Streptococcus salivarius subsp. thermophilus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a-Latn" sz="1400" b="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-</a:t>
                      </a:r>
                      <a:r>
                        <a:rPr lang="la-Latn" sz="1400" b="0" i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Lactobacillus helveticus 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55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1" y="1815628"/>
            <a:ext cx="9144000" cy="4781723"/>
          </a:xfrm>
          <a:prstGeom prst="rect">
            <a:avLst/>
          </a:prstGeom>
        </p:spPr>
      </p:pic>
      <p:pic>
        <p:nvPicPr>
          <p:cNvPr id="1026" name="Picture 2" descr="F:\Током-Элит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56701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8231" y="761038"/>
            <a:ext cx="60542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Широкая гамма </a:t>
            </a:r>
            <a:r>
              <a:rPr lang="ru-RU" b="1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мезофильных</a:t>
            </a:r>
            <a:r>
              <a:rPr lang="ru-RU" b="1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термофильных </a:t>
            </a:r>
            <a:endParaRPr lang="en-US" b="1" dirty="0" smtClean="0">
              <a:solidFill>
                <a:srgbClr val="EEECE1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 </a:t>
            </a:r>
            <a:r>
              <a:rPr lang="ru-RU" b="1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аутоктонных</a:t>
            </a:r>
            <a:r>
              <a:rPr lang="ru-RU" b="1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культур для производства </a:t>
            </a:r>
            <a:r>
              <a:rPr lang="ru-RU" b="1" dirty="0" smtClean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сыров и творога.</a:t>
            </a:r>
            <a:endParaRPr lang="ru-RU" b="1" dirty="0">
              <a:solidFill>
                <a:srgbClr val="EEECE1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054100"/>
            <a:ext cx="2465094" cy="52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1279571"/>
              </p:ext>
            </p:extLst>
          </p:nvPr>
        </p:nvGraphicFramePr>
        <p:xfrm>
          <a:off x="206241" y="1988840"/>
          <a:ext cx="8715436" cy="4732008"/>
        </p:xfrm>
        <a:graphic>
          <a:graphicData uri="http://schemas.openxmlformats.org/drawingml/2006/table">
            <a:tbl>
              <a:tblPr firstRow="1" bandRow="1"/>
              <a:tblGrid>
                <a:gridCol w="1327233"/>
                <a:gridCol w="3101924"/>
                <a:gridCol w="4286279"/>
              </a:tblGrid>
              <a:tr h="33528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cap="all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ru-RU" sz="1200" cap="all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ыры</a:t>
                      </a:r>
                      <a:r>
                        <a:rPr lang="ru-RU" sz="1200" cap="all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мягкие</a:t>
                      </a:r>
                      <a:endParaRPr lang="ru-RU" sz="1200" cap="all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63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MFC</a:t>
                      </a:r>
                      <a:endParaRPr lang="ru-RU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10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U-2000</a:t>
                      </a:r>
                      <a:endParaRPr lang="ru-RU" sz="12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20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U-5000</a:t>
                      </a:r>
                      <a:endParaRPr lang="ru-RU" sz="12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50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U-10000</a:t>
                      </a:r>
                      <a:endParaRPr lang="ru-RU" sz="12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/>
                        <a:t>Мягкие</a:t>
                      </a:r>
                      <a:r>
                        <a:rPr lang="ru-RU" sz="1200" baseline="0" dirty="0" smtClean="0"/>
                        <a:t> и свежие сыры</a:t>
                      </a:r>
                      <a:r>
                        <a:rPr lang="en-US" sz="1200" baseline="0" dirty="0" smtClean="0"/>
                        <a:t>: </a:t>
                      </a:r>
                      <a:r>
                        <a:rPr lang="ru-RU" sz="1200" baseline="0" dirty="0" smtClean="0"/>
                        <a:t>Фета (ультрафильтрация),  традиционная  Фета</a:t>
                      </a:r>
                      <a:endParaRPr lang="ru-RU" sz="1200" dirty="0"/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Tx/>
                        <a:buNone/>
                      </a:pPr>
                      <a:r>
                        <a:rPr lang="en-US" sz="1200" dirty="0" smtClean="0"/>
                        <a:t>- </a:t>
                      </a:r>
                      <a:r>
                        <a:rPr lang="en-US" sz="1200" i="1" dirty="0" smtClean="0"/>
                        <a:t>Lactococcus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i="1" dirty="0" smtClean="0"/>
                        <a:t>lactis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i="1" dirty="0" smtClean="0"/>
                        <a:t>subsp</a:t>
                      </a:r>
                      <a:r>
                        <a:rPr lang="en-US" sz="1200" dirty="0" smtClean="0"/>
                        <a:t>. </a:t>
                      </a:r>
                      <a:r>
                        <a:rPr lang="en-US" sz="1200" i="1" dirty="0" smtClean="0"/>
                        <a:t>cremoris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i="1" dirty="0" smtClean="0"/>
                        <a:t> </a:t>
                      </a:r>
                      <a:r>
                        <a:rPr lang="en-US" sz="1200" i="1" dirty="0" smtClean="0"/>
                        <a:t>Lactococcus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i="1" dirty="0" smtClean="0"/>
                        <a:t>lactis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i="1" dirty="0" smtClean="0"/>
                        <a:t>subsp</a:t>
                      </a:r>
                      <a:r>
                        <a:rPr lang="en-US" sz="1200" dirty="0" smtClean="0"/>
                        <a:t>. </a:t>
                      </a:r>
                      <a:r>
                        <a:rPr lang="en-US" sz="1200" i="1" dirty="0" smtClean="0"/>
                        <a:t>lactis</a:t>
                      </a:r>
                      <a:r>
                        <a:rPr lang="en-US" sz="1200" dirty="0" smtClean="0"/>
                        <a:t> </a:t>
                      </a:r>
                      <a:endParaRPr lang="ru-RU" sz="120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dirty="0" smtClean="0"/>
                        <a:t> 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i="1" dirty="0" smtClean="0"/>
                        <a:t>Streptococcus</a:t>
                      </a:r>
                      <a:r>
                        <a:rPr lang="en-US" sz="1200" i="1" baseline="0" dirty="0" smtClean="0"/>
                        <a:t> salivarius subsp. thermophilus</a:t>
                      </a:r>
                      <a:endParaRPr lang="ru-RU" sz="1200" i="1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fr-FR" sz="1200" b="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Lactobacillus delbrueckii subsp</a:t>
                      </a:r>
                      <a:r>
                        <a:rPr lang="uk-UA" sz="1200" b="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. </a:t>
                      </a:r>
                      <a:r>
                        <a:rPr lang="fr-FR" sz="1200" b="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bulgaricus </a:t>
                      </a:r>
                      <a:endParaRPr lang="ru-RU" sz="1200" dirty="0"/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720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MSTY</a:t>
                      </a:r>
                      <a:endParaRPr lang="ru-RU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10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U-2000</a:t>
                      </a:r>
                      <a:endParaRPr lang="ru-RU" sz="12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20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U-5000</a:t>
                      </a:r>
                      <a:endParaRPr lang="ru-RU" sz="12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50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U-10000</a:t>
                      </a:r>
                      <a:endParaRPr lang="ru-RU" sz="12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/>
                        <a:t>Мягкие</a:t>
                      </a:r>
                      <a:r>
                        <a:rPr lang="ru-RU" sz="1200" baseline="0" dirty="0" smtClean="0"/>
                        <a:t> и свежие сыры</a:t>
                      </a:r>
                      <a:r>
                        <a:rPr lang="en-US" sz="1200" baseline="0" dirty="0" smtClean="0"/>
                        <a:t>: </a:t>
                      </a:r>
                      <a:r>
                        <a:rPr lang="ru-RU" sz="1200" baseline="0" dirty="0" smtClean="0"/>
                        <a:t>Брынза</a:t>
                      </a:r>
                      <a:endParaRPr lang="ru-RU" sz="1200" dirty="0"/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Tx/>
                        <a:buNone/>
                      </a:pPr>
                      <a:r>
                        <a:rPr lang="en-US" sz="1200" dirty="0" smtClean="0"/>
                        <a:t>- </a:t>
                      </a:r>
                      <a:r>
                        <a:rPr lang="en-US" sz="1200" i="1" dirty="0" smtClean="0"/>
                        <a:t>Lactococcus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i="1" dirty="0" smtClean="0"/>
                        <a:t>lactis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i="1" dirty="0" smtClean="0"/>
                        <a:t>subsp</a:t>
                      </a:r>
                      <a:r>
                        <a:rPr lang="en-US" sz="1200" dirty="0" smtClean="0"/>
                        <a:t>. </a:t>
                      </a:r>
                      <a:r>
                        <a:rPr lang="en-US" sz="1200" i="1" dirty="0" smtClean="0"/>
                        <a:t>cremoris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i="1" dirty="0" smtClean="0"/>
                        <a:t> </a:t>
                      </a:r>
                      <a:r>
                        <a:rPr lang="en-US" sz="1200" i="1" dirty="0" smtClean="0"/>
                        <a:t>Lactococcus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i="1" dirty="0" smtClean="0"/>
                        <a:t>lactis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i="1" dirty="0" smtClean="0"/>
                        <a:t>subsp</a:t>
                      </a:r>
                      <a:r>
                        <a:rPr lang="en-US" sz="1200" dirty="0" smtClean="0"/>
                        <a:t>. </a:t>
                      </a:r>
                      <a:r>
                        <a:rPr lang="en-US" sz="1200" i="1" dirty="0" smtClean="0"/>
                        <a:t>lactis</a:t>
                      </a:r>
                      <a:r>
                        <a:rPr lang="en-US" sz="1200" dirty="0" smtClean="0"/>
                        <a:t> </a:t>
                      </a:r>
                      <a:endParaRPr lang="ru-RU" sz="120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dirty="0" smtClean="0"/>
                        <a:t> </a:t>
                      </a:r>
                      <a:r>
                        <a:rPr lang="en-US" sz="1200" i="1" dirty="0" smtClean="0"/>
                        <a:t> Lactococcus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i="1" dirty="0" smtClean="0"/>
                        <a:t>lactis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i="1" dirty="0" smtClean="0"/>
                        <a:t>subsp</a:t>
                      </a:r>
                      <a:r>
                        <a:rPr lang="en-US" sz="1200" dirty="0" smtClean="0"/>
                        <a:t>. </a:t>
                      </a:r>
                      <a:r>
                        <a:rPr lang="en-US" sz="1200" i="1" dirty="0" smtClean="0"/>
                        <a:t>lactis  biovar</a:t>
                      </a:r>
                      <a:r>
                        <a:rPr lang="en-US" sz="1200" i="1" baseline="0" dirty="0" smtClean="0"/>
                        <a:t> diacetylactis</a:t>
                      </a:r>
                      <a:endParaRPr lang="ru-RU" sz="120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dirty="0" smtClean="0"/>
                        <a:t> 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i="1" dirty="0" smtClean="0"/>
                        <a:t>Streptococcus</a:t>
                      </a:r>
                      <a:r>
                        <a:rPr lang="en-US" sz="1200" i="1" baseline="0" dirty="0" smtClean="0"/>
                        <a:t> salivarius subsp. thermophilus</a:t>
                      </a:r>
                      <a:endParaRPr lang="ru-RU" sz="1200" i="1" baseline="0" dirty="0" smtClean="0"/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3528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cap="all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ru-RU" sz="1200" b="1" cap="all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ыры</a:t>
                      </a:r>
                      <a:r>
                        <a:rPr lang="ru-RU" sz="1200" b="1" cap="all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твердые с низкой температурой второго нагревания</a:t>
                      </a:r>
                      <a:endParaRPr lang="ru-RU" sz="1200" b="1" cap="all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6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19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b="1" dirty="0" smtClean="0"/>
                        <a:t>MSO</a:t>
                      </a:r>
                    </a:p>
                    <a:p>
                      <a:r>
                        <a:rPr lang="en-US" sz="1200" dirty="0" smtClean="0"/>
                        <a:t>10U-2000</a:t>
                      </a:r>
                    </a:p>
                    <a:p>
                      <a:r>
                        <a:rPr lang="en-US" sz="1200" dirty="0" smtClean="0"/>
                        <a:t>20U-5000</a:t>
                      </a:r>
                    </a:p>
                    <a:p>
                      <a:r>
                        <a:rPr lang="en-US" sz="1200" dirty="0" smtClean="0"/>
                        <a:t>50U-10000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/>
                        <a:t>Сыры российской группы</a:t>
                      </a:r>
                      <a:r>
                        <a:rPr lang="en-US" sz="1200" dirty="0" smtClean="0"/>
                        <a:t>: </a:t>
                      </a:r>
                      <a:r>
                        <a:rPr lang="ru-RU" sz="1200" dirty="0" smtClean="0"/>
                        <a:t>Звенигородский</a:t>
                      </a:r>
                      <a:r>
                        <a:rPr lang="ru-RU" sz="1200" baseline="0" dirty="0" smtClean="0"/>
                        <a:t>, Российский, Тильзитер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Tx/>
                        <a:buNone/>
                      </a:pPr>
                      <a:r>
                        <a:rPr lang="en-US" sz="1200" dirty="0" smtClean="0"/>
                        <a:t>- </a:t>
                      </a:r>
                      <a:r>
                        <a:rPr lang="en-US" sz="1200" i="1" dirty="0" smtClean="0"/>
                        <a:t>Lactococcus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i="1" dirty="0" smtClean="0"/>
                        <a:t>lactis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i="1" dirty="0" smtClean="0"/>
                        <a:t>subsp</a:t>
                      </a:r>
                      <a:r>
                        <a:rPr lang="en-US" sz="1200" dirty="0" smtClean="0"/>
                        <a:t>. </a:t>
                      </a:r>
                      <a:r>
                        <a:rPr lang="en-US" sz="1200" i="1" dirty="0" smtClean="0"/>
                        <a:t>cremoris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1200" dirty="0" smtClean="0"/>
                        <a:t>- </a:t>
                      </a:r>
                      <a:r>
                        <a:rPr lang="en-US" sz="1200" i="1" dirty="0" smtClean="0"/>
                        <a:t>Lactococcus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i="1" dirty="0" smtClean="0"/>
                        <a:t>lactis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i="1" dirty="0" smtClean="0"/>
                        <a:t>subsp</a:t>
                      </a:r>
                      <a:r>
                        <a:rPr lang="en-US" sz="1200" dirty="0" smtClean="0"/>
                        <a:t>. </a:t>
                      </a:r>
                      <a:r>
                        <a:rPr lang="en-US" sz="1200" i="1" dirty="0" smtClean="0"/>
                        <a:t>lactis</a:t>
                      </a:r>
                      <a:r>
                        <a:rPr lang="en-US" sz="1200" dirty="0" smtClean="0"/>
                        <a:t>  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7745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b="1" dirty="0" smtClean="0"/>
                        <a:t>MSE</a:t>
                      </a:r>
                    </a:p>
                    <a:p>
                      <a:r>
                        <a:rPr lang="en-US" sz="1200" dirty="0" smtClean="0"/>
                        <a:t>10U-2000</a:t>
                      </a:r>
                    </a:p>
                    <a:p>
                      <a:r>
                        <a:rPr lang="en-US" sz="1200" dirty="0" smtClean="0"/>
                        <a:t>20U-5000</a:t>
                      </a:r>
                    </a:p>
                    <a:p>
                      <a:r>
                        <a:rPr lang="en-US" sz="1200" dirty="0" smtClean="0"/>
                        <a:t>50U-10000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/>
                        <a:t>Сыры голландской группы (среднее и длительное созревание)</a:t>
                      </a:r>
                      <a:r>
                        <a:rPr lang="en-US" sz="1200" dirty="0" smtClean="0"/>
                        <a:t>: </a:t>
                      </a:r>
                      <a:r>
                        <a:rPr lang="ru-RU" sz="1200" dirty="0" smtClean="0"/>
                        <a:t>Гауда, Голландский, Костромской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Tx/>
                        <a:buNone/>
                      </a:pPr>
                      <a:r>
                        <a:rPr lang="en-US" sz="1200" dirty="0" smtClean="0"/>
                        <a:t>- </a:t>
                      </a:r>
                      <a:r>
                        <a:rPr lang="en-US" sz="1200" i="1" dirty="0" smtClean="0"/>
                        <a:t>Lactococcus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i="1" dirty="0" smtClean="0"/>
                        <a:t>lactis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i="1" dirty="0" smtClean="0"/>
                        <a:t>subsp</a:t>
                      </a:r>
                      <a:r>
                        <a:rPr lang="en-US" sz="1200" dirty="0" smtClean="0"/>
                        <a:t>. </a:t>
                      </a:r>
                      <a:r>
                        <a:rPr lang="en-US" sz="1200" i="1" dirty="0" smtClean="0"/>
                        <a:t>cremoris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200" i="1" dirty="0" smtClean="0"/>
                        <a:t> Lactococcus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i="1" dirty="0" smtClean="0"/>
                        <a:t>lactis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i="1" dirty="0" smtClean="0"/>
                        <a:t>subsp</a:t>
                      </a:r>
                      <a:r>
                        <a:rPr lang="en-US" sz="1200" dirty="0" smtClean="0"/>
                        <a:t>. </a:t>
                      </a:r>
                      <a:r>
                        <a:rPr lang="en-US" sz="1200" i="1" dirty="0" smtClean="0"/>
                        <a:t>lactis</a:t>
                      </a:r>
                      <a:r>
                        <a:rPr lang="en-US" sz="1200" dirty="0" smtClean="0"/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dirty="0" smtClean="0"/>
                        <a:t> </a:t>
                      </a:r>
                      <a:r>
                        <a:rPr lang="en-US" sz="1200" i="1" dirty="0" smtClean="0"/>
                        <a:t> Lactococcus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i="1" dirty="0" smtClean="0"/>
                        <a:t>lactis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i="1" dirty="0" smtClean="0"/>
                        <a:t>subsp</a:t>
                      </a:r>
                      <a:r>
                        <a:rPr lang="en-US" sz="1200" dirty="0" smtClean="0"/>
                        <a:t>. </a:t>
                      </a:r>
                      <a:r>
                        <a:rPr lang="en-US" sz="1200" i="1" dirty="0" smtClean="0"/>
                        <a:t>lactis  biovar</a:t>
                      </a:r>
                      <a:r>
                        <a:rPr lang="en-US" sz="1200" i="1" baseline="0" dirty="0" smtClean="0"/>
                        <a:t> diacetylactis</a:t>
                      </a:r>
                      <a:endParaRPr lang="ru-RU" sz="1200" i="1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dirty="0" smtClean="0"/>
                        <a:t>  </a:t>
                      </a:r>
                      <a:r>
                        <a:rPr lang="en-US" sz="1200" i="1" dirty="0" smtClean="0"/>
                        <a:t>Leuconostoc</a:t>
                      </a:r>
                      <a:r>
                        <a:rPr lang="en-US" sz="1200" i="1" baseline="0" dirty="0" smtClean="0"/>
                        <a:t> mesenteroides subsp. cremoris</a:t>
                      </a:r>
                      <a:endParaRPr lang="ru-RU" sz="1200" i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887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b="1" dirty="0" smtClean="0"/>
                        <a:t>MSE-910</a:t>
                      </a:r>
                    </a:p>
                    <a:p>
                      <a:r>
                        <a:rPr lang="en-US" sz="1200" dirty="0" smtClean="0"/>
                        <a:t>10U-2000</a:t>
                      </a:r>
                    </a:p>
                    <a:p>
                      <a:r>
                        <a:rPr lang="en-US" sz="1200" dirty="0" smtClean="0"/>
                        <a:t>20U-5000</a:t>
                      </a:r>
                    </a:p>
                    <a:p>
                      <a:r>
                        <a:rPr lang="en-US" sz="1200" dirty="0" smtClean="0"/>
                        <a:t>50U-10000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/>
                        <a:t>Сыры голландской группы (среднее и длительное созревание)</a:t>
                      </a:r>
                      <a:r>
                        <a:rPr lang="en-US" sz="1200" dirty="0" smtClean="0"/>
                        <a:t>: </a:t>
                      </a:r>
                      <a:r>
                        <a:rPr lang="ru-RU" sz="1200" dirty="0" smtClean="0"/>
                        <a:t>Гауда, Голландский, Костромской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Tx/>
                        <a:buNone/>
                      </a:pPr>
                      <a:r>
                        <a:rPr lang="en-US" sz="1200" dirty="0" smtClean="0"/>
                        <a:t>- </a:t>
                      </a:r>
                      <a:r>
                        <a:rPr lang="en-US" sz="1200" i="1" dirty="0" smtClean="0"/>
                        <a:t>Lactococcus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i="1" dirty="0" smtClean="0"/>
                        <a:t>lactis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i="1" dirty="0" smtClean="0"/>
                        <a:t>subsp</a:t>
                      </a:r>
                      <a:r>
                        <a:rPr lang="en-US" sz="1200" dirty="0" smtClean="0"/>
                        <a:t>. </a:t>
                      </a:r>
                      <a:r>
                        <a:rPr lang="en-US" sz="1200" i="1" dirty="0" smtClean="0"/>
                        <a:t>cremoris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200" i="1" dirty="0" smtClean="0"/>
                        <a:t> Lactococcus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i="1" dirty="0" smtClean="0"/>
                        <a:t>lactis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i="1" dirty="0" smtClean="0"/>
                        <a:t>subsp</a:t>
                      </a:r>
                      <a:r>
                        <a:rPr lang="en-US" sz="1200" dirty="0" smtClean="0"/>
                        <a:t>. </a:t>
                      </a:r>
                      <a:r>
                        <a:rPr lang="en-US" sz="1200" i="1" dirty="0" smtClean="0"/>
                        <a:t>lactis</a:t>
                      </a:r>
                      <a:r>
                        <a:rPr lang="en-US" sz="1200" dirty="0" smtClean="0"/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dirty="0" smtClean="0"/>
                        <a:t> </a:t>
                      </a:r>
                      <a:r>
                        <a:rPr lang="en-US" sz="1200" i="1" dirty="0" smtClean="0"/>
                        <a:t> Lactococcus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i="1" dirty="0" smtClean="0"/>
                        <a:t>lactis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i="1" dirty="0" smtClean="0"/>
                        <a:t>subsp</a:t>
                      </a:r>
                      <a:r>
                        <a:rPr lang="en-US" sz="1200" dirty="0" smtClean="0"/>
                        <a:t>. </a:t>
                      </a:r>
                      <a:r>
                        <a:rPr lang="en-US" sz="1200" i="1" dirty="0" smtClean="0"/>
                        <a:t>lactis  biovar</a:t>
                      </a:r>
                      <a:r>
                        <a:rPr lang="en-US" sz="1200" i="1" baseline="0" dirty="0" smtClean="0"/>
                        <a:t> diacetylactis</a:t>
                      </a:r>
                      <a:endParaRPr lang="ru-RU" sz="1200" i="1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dirty="0" smtClean="0"/>
                        <a:t>  </a:t>
                      </a:r>
                      <a:r>
                        <a:rPr lang="en-US" sz="1200" i="1" dirty="0" smtClean="0"/>
                        <a:t>Leuconostoc</a:t>
                      </a:r>
                      <a:r>
                        <a:rPr lang="en-US" sz="1200" i="1" baseline="0" dirty="0" smtClean="0"/>
                        <a:t> mesenteroides subsp. cremoris</a:t>
                      </a:r>
                      <a:endParaRPr lang="ru-RU" sz="1200" i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82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1" y="1815628"/>
            <a:ext cx="9144000" cy="4781723"/>
          </a:xfrm>
          <a:prstGeom prst="rect">
            <a:avLst/>
          </a:prstGeom>
        </p:spPr>
      </p:pic>
      <p:pic>
        <p:nvPicPr>
          <p:cNvPr id="1026" name="Picture 2" descr="F:\Током-Элит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56701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8231" y="761038"/>
            <a:ext cx="60542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Широкая гамма </a:t>
            </a:r>
            <a:r>
              <a:rPr lang="ru-RU" b="1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мезофильных</a:t>
            </a:r>
            <a:r>
              <a:rPr lang="ru-RU" b="1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термофильных </a:t>
            </a:r>
            <a:endParaRPr lang="en-US" b="1" dirty="0" smtClean="0">
              <a:solidFill>
                <a:srgbClr val="EEECE1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 </a:t>
            </a:r>
            <a:r>
              <a:rPr lang="ru-RU" b="1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аутоктонных</a:t>
            </a:r>
            <a:r>
              <a:rPr lang="ru-RU" b="1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культур для производства </a:t>
            </a:r>
            <a:r>
              <a:rPr lang="ru-RU" b="1" dirty="0" smtClean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сыров и творога.</a:t>
            </a:r>
            <a:endParaRPr lang="ru-RU" b="1" dirty="0">
              <a:solidFill>
                <a:srgbClr val="EEECE1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054100"/>
            <a:ext cx="2465094" cy="52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3142676"/>
              </p:ext>
            </p:extLst>
          </p:nvPr>
        </p:nvGraphicFramePr>
        <p:xfrm>
          <a:off x="279784" y="1988492"/>
          <a:ext cx="8555982" cy="4854301"/>
        </p:xfrm>
        <a:graphic>
          <a:graphicData uri="http://schemas.openxmlformats.org/drawingml/2006/table">
            <a:tbl>
              <a:tblPr firstRow="1" bandRow="1"/>
              <a:tblGrid>
                <a:gridCol w="1335336"/>
                <a:gridCol w="3264155"/>
                <a:gridCol w="3956491"/>
              </a:tblGrid>
              <a:tr h="337658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cap="all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ru-RU" sz="1200" cap="all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ыры</a:t>
                      </a:r>
                      <a:r>
                        <a:rPr lang="ru-RU" sz="1200" cap="all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твердые с низкой температурой второго нагревания</a:t>
                      </a:r>
                      <a:endParaRPr lang="ru-RU" sz="1200" cap="all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395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b="1" dirty="0" smtClean="0"/>
                        <a:t>MST</a:t>
                      </a:r>
                    </a:p>
                    <a:p>
                      <a:r>
                        <a:rPr lang="en-US" sz="1200" dirty="0" smtClean="0"/>
                        <a:t>10U-2000</a:t>
                      </a:r>
                    </a:p>
                    <a:p>
                      <a:r>
                        <a:rPr lang="en-US" sz="1200" dirty="0" smtClean="0"/>
                        <a:t>20U-5000</a:t>
                      </a:r>
                    </a:p>
                    <a:p>
                      <a:r>
                        <a:rPr lang="en-US" sz="1200" dirty="0" smtClean="0"/>
                        <a:t>50U-10000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/>
                        <a:t>Голландская</a:t>
                      </a:r>
                      <a:r>
                        <a:rPr lang="ru-RU" sz="1200" baseline="0" dirty="0" smtClean="0"/>
                        <a:t> группа сыров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Tx/>
                        <a:buNone/>
                      </a:pPr>
                      <a:r>
                        <a:rPr lang="en-US" sz="1200" dirty="0" smtClean="0"/>
                        <a:t>- </a:t>
                      </a:r>
                      <a:r>
                        <a:rPr lang="en-US" sz="1200" i="1" dirty="0" smtClean="0"/>
                        <a:t>Lactococcus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i="1" dirty="0" smtClean="0"/>
                        <a:t>lactis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i="1" dirty="0" smtClean="0"/>
                        <a:t>subsp</a:t>
                      </a:r>
                      <a:r>
                        <a:rPr lang="en-US" sz="1200" dirty="0" smtClean="0"/>
                        <a:t>. </a:t>
                      </a:r>
                      <a:r>
                        <a:rPr lang="en-US" sz="1200" i="1" dirty="0" smtClean="0"/>
                        <a:t>cremoris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i="1" dirty="0" smtClean="0"/>
                        <a:t> </a:t>
                      </a:r>
                      <a:r>
                        <a:rPr lang="en-US" sz="1200" i="1" dirty="0" smtClean="0"/>
                        <a:t>Lactococcus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i="1" dirty="0" smtClean="0"/>
                        <a:t>lactis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i="1" dirty="0" smtClean="0"/>
                        <a:t>subsp</a:t>
                      </a:r>
                      <a:r>
                        <a:rPr lang="en-US" sz="1200" dirty="0" smtClean="0"/>
                        <a:t>. </a:t>
                      </a:r>
                      <a:r>
                        <a:rPr lang="en-US" sz="1200" i="1" dirty="0" smtClean="0"/>
                        <a:t>lactis</a:t>
                      </a:r>
                      <a:r>
                        <a:rPr lang="en-US" sz="1200" dirty="0" smtClean="0"/>
                        <a:t> </a:t>
                      </a:r>
                      <a:endParaRPr lang="ru-RU" sz="120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dirty="0" smtClean="0"/>
                        <a:t> 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i="1" dirty="0" smtClean="0"/>
                        <a:t>Streptococcus</a:t>
                      </a:r>
                      <a:r>
                        <a:rPr lang="en-US" sz="1200" i="1" baseline="0" dirty="0" smtClean="0"/>
                        <a:t> salivarius subsp. thermophilus</a:t>
                      </a:r>
                      <a:endParaRPr lang="ru-RU" sz="1200" i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842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b="1" dirty="0" smtClean="0"/>
                        <a:t>MSY</a:t>
                      </a:r>
                    </a:p>
                    <a:p>
                      <a:r>
                        <a:rPr lang="en-US" sz="1200" dirty="0" smtClean="0"/>
                        <a:t>10U-2000</a:t>
                      </a:r>
                    </a:p>
                    <a:p>
                      <a:r>
                        <a:rPr lang="en-US" sz="1200" dirty="0" smtClean="0"/>
                        <a:t>20U-5000</a:t>
                      </a:r>
                    </a:p>
                    <a:p>
                      <a:r>
                        <a:rPr lang="en-US" sz="1200" dirty="0" smtClean="0"/>
                        <a:t>50U-10000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/>
                        <a:t>Сыры</a:t>
                      </a:r>
                      <a:r>
                        <a:rPr lang="ru-RU" sz="1200" baseline="0" dirty="0" smtClean="0"/>
                        <a:t> твердые с низкой температурой второго нагревания со средним сроком созревания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Tx/>
                        <a:buNone/>
                      </a:pPr>
                      <a:r>
                        <a:rPr lang="en-US" sz="1200" dirty="0" smtClean="0"/>
                        <a:t>- </a:t>
                      </a:r>
                      <a:r>
                        <a:rPr lang="en-US" sz="1200" i="1" dirty="0" smtClean="0"/>
                        <a:t>Lactococcus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i="1" dirty="0" smtClean="0"/>
                        <a:t>lactis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i="1" dirty="0" smtClean="0"/>
                        <a:t>subsp</a:t>
                      </a:r>
                      <a:r>
                        <a:rPr lang="en-US" sz="1200" dirty="0" smtClean="0"/>
                        <a:t>. </a:t>
                      </a:r>
                      <a:r>
                        <a:rPr lang="en-US" sz="1200" i="1" dirty="0" smtClean="0"/>
                        <a:t>cremoris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200" i="1" dirty="0" smtClean="0"/>
                        <a:t> Lactococcus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i="1" dirty="0" smtClean="0"/>
                        <a:t>lactis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i="1" dirty="0" smtClean="0"/>
                        <a:t>subsp</a:t>
                      </a:r>
                      <a:r>
                        <a:rPr lang="en-US" sz="1200" dirty="0" smtClean="0"/>
                        <a:t>. </a:t>
                      </a:r>
                      <a:r>
                        <a:rPr lang="en-US" sz="1200" i="1" dirty="0" smtClean="0"/>
                        <a:t>lactis</a:t>
                      </a:r>
                      <a:r>
                        <a:rPr lang="en-US" sz="1200" dirty="0" smtClean="0"/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dirty="0" smtClean="0"/>
                        <a:t> </a:t>
                      </a:r>
                      <a:r>
                        <a:rPr lang="en-US" sz="1200" i="1" dirty="0" smtClean="0"/>
                        <a:t> Lactococcus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i="1" dirty="0" smtClean="0"/>
                        <a:t>lactis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i="1" dirty="0" smtClean="0"/>
                        <a:t>subsp</a:t>
                      </a:r>
                      <a:r>
                        <a:rPr lang="en-US" sz="1200" dirty="0" smtClean="0"/>
                        <a:t>. </a:t>
                      </a:r>
                      <a:r>
                        <a:rPr lang="en-US" sz="1200" i="1" dirty="0" smtClean="0"/>
                        <a:t>lactis  biovar</a:t>
                      </a:r>
                      <a:r>
                        <a:rPr lang="en-US" sz="1200" i="1" baseline="0" dirty="0" smtClean="0"/>
                        <a:t> diacetylactis</a:t>
                      </a:r>
                      <a:endParaRPr lang="ru-RU" sz="1200" i="1" dirty="0" smtClean="0"/>
                    </a:p>
                    <a:p>
                      <a:pPr>
                        <a:buFontTx/>
                        <a:buNone/>
                      </a:pPr>
                      <a:r>
                        <a:rPr lang="ru-RU" sz="1200" i="1" dirty="0" smtClean="0"/>
                        <a:t>- </a:t>
                      </a:r>
                      <a:r>
                        <a:rPr lang="en-US" sz="1200" i="1" dirty="0" smtClean="0"/>
                        <a:t>Streptococcus</a:t>
                      </a:r>
                      <a:r>
                        <a:rPr lang="en-US" sz="1200" i="1" baseline="0" dirty="0" smtClean="0"/>
                        <a:t> salivarius subsp.thermophilus</a:t>
                      </a:r>
                      <a:endParaRPr lang="ru-RU" sz="1200" i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9965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b="1" dirty="0" smtClean="0"/>
                        <a:t>MSY-910</a:t>
                      </a:r>
                    </a:p>
                    <a:p>
                      <a:r>
                        <a:rPr lang="en-US" sz="1200" dirty="0" smtClean="0"/>
                        <a:t>10U-2000</a:t>
                      </a:r>
                    </a:p>
                    <a:p>
                      <a:r>
                        <a:rPr lang="en-US" sz="1200" dirty="0" smtClean="0"/>
                        <a:t>20U-5000</a:t>
                      </a:r>
                    </a:p>
                    <a:p>
                      <a:r>
                        <a:rPr lang="en-US" sz="1200" dirty="0" smtClean="0"/>
                        <a:t>50U-10000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/>
                        <a:t>Сыры твердые</a:t>
                      </a:r>
                      <a:r>
                        <a:rPr lang="ru-RU" sz="1200" baseline="0" dirty="0" smtClean="0"/>
                        <a:t> с низкой температурой второго нагревания (Российская группа сыров) с образованием небольшого количества глазков в готовом продукте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Tx/>
                        <a:buNone/>
                      </a:pPr>
                      <a:r>
                        <a:rPr lang="en-US" sz="1200" dirty="0" smtClean="0"/>
                        <a:t>- </a:t>
                      </a:r>
                      <a:r>
                        <a:rPr lang="en-US" sz="1200" i="1" dirty="0" smtClean="0"/>
                        <a:t>Lactococcus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i="1" dirty="0" smtClean="0"/>
                        <a:t>lactis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i="1" dirty="0" smtClean="0"/>
                        <a:t>subsp</a:t>
                      </a:r>
                      <a:r>
                        <a:rPr lang="en-US" sz="1200" dirty="0" smtClean="0"/>
                        <a:t>. </a:t>
                      </a:r>
                      <a:r>
                        <a:rPr lang="en-US" sz="1200" i="1" dirty="0" smtClean="0"/>
                        <a:t>cremoris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200" i="1" dirty="0" smtClean="0"/>
                        <a:t> Lactococcus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i="1" dirty="0" smtClean="0"/>
                        <a:t>lactis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i="1" dirty="0" smtClean="0"/>
                        <a:t>subsp</a:t>
                      </a:r>
                      <a:r>
                        <a:rPr lang="en-US" sz="1200" dirty="0" smtClean="0"/>
                        <a:t>. </a:t>
                      </a:r>
                      <a:r>
                        <a:rPr lang="en-US" sz="1200" i="1" dirty="0" smtClean="0"/>
                        <a:t>lactis</a:t>
                      </a:r>
                      <a:r>
                        <a:rPr lang="en-US" sz="1200" dirty="0" smtClean="0"/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dirty="0" smtClean="0"/>
                        <a:t> </a:t>
                      </a:r>
                      <a:r>
                        <a:rPr lang="en-US" sz="1200" i="1" dirty="0" smtClean="0"/>
                        <a:t> Lactococcus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i="1" dirty="0" smtClean="0"/>
                        <a:t>lactis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i="1" dirty="0" smtClean="0"/>
                        <a:t>subsp</a:t>
                      </a:r>
                      <a:r>
                        <a:rPr lang="en-US" sz="1200" dirty="0" smtClean="0"/>
                        <a:t>. </a:t>
                      </a:r>
                      <a:r>
                        <a:rPr lang="en-US" sz="1200" i="1" dirty="0" smtClean="0"/>
                        <a:t>lactis  biovar</a:t>
                      </a:r>
                      <a:r>
                        <a:rPr lang="en-US" sz="1200" i="1" baseline="0" dirty="0" smtClean="0"/>
                        <a:t> diacetylactis</a:t>
                      </a:r>
                      <a:endParaRPr lang="ru-RU" sz="1200" i="1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dirty="0" smtClean="0"/>
                        <a:t> </a:t>
                      </a:r>
                      <a:r>
                        <a:rPr lang="en-US" sz="1200" i="1" dirty="0" smtClean="0"/>
                        <a:t>Streptococcus</a:t>
                      </a:r>
                      <a:r>
                        <a:rPr lang="en-US" sz="1200" i="1" baseline="0" dirty="0" smtClean="0"/>
                        <a:t> salivarius subsp.thermophilus</a:t>
                      </a:r>
                      <a:endParaRPr lang="ru-RU" sz="1200" i="1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i="1" baseline="0" dirty="0" smtClean="0"/>
                        <a:t> </a:t>
                      </a:r>
                      <a:r>
                        <a:rPr lang="en-US" sz="1200" i="1" dirty="0" smtClean="0"/>
                        <a:t>Leuconostoc</a:t>
                      </a:r>
                      <a:r>
                        <a:rPr lang="en-US" sz="1200" i="1" baseline="0" dirty="0" smtClean="0"/>
                        <a:t> mesenteroides subsp. cremoris</a:t>
                      </a:r>
                      <a:endParaRPr lang="ru-RU" sz="1200" i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8041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b="1" dirty="0" smtClean="0"/>
                        <a:t>PSM</a:t>
                      </a:r>
                    </a:p>
                    <a:p>
                      <a:r>
                        <a:rPr lang="en-US" sz="1200" dirty="0" smtClean="0"/>
                        <a:t>10U-2000</a:t>
                      </a:r>
                    </a:p>
                    <a:p>
                      <a:r>
                        <a:rPr lang="en-US" sz="1200" dirty="0" smtClean="0"/>
                        <a:t>20U-5000</a:t>
                      </a:r>
                    </a:p>
                    <a:p>
                      <a:r>
                        <a:rPr lang="en-US" sz="1200" dirty="0" smtClean="0"/>
                        <a:t>50U-10000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/>
                        <a:t>Сыры элитные</a:t>
                      </a:r>
                      <a:r>
                        <a:rPr lang="en-US" sz="1200" dirty="0" smtClean="0"/>
                        <a:t>: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ru-RU" sz="1200" baseline="0" dirty="0" smtClean="0"/>
                        <a:t> Мааздам, Радамер и др. (в комбинации с РР)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Tx/>
                        <a:buChar char="-"/>
                      </a:pPr>
                      <a:r>
                        <a:rPr lang="en-US" sz="1200" i="1" dirty="0" smtClean="0"/>
                        <a:t> Lactococcus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i="1" dirty="0" smtClean="0"/>
                        <a:t>lactis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i="1" dirty="0" smtClean="0"/>
                        <a:t>subsp</a:t>
                      </a:r>
                      <a:r>
                        <a:rPr lang="en-US" sz="1200" dirty="0" smtClean="0"/>
                        <a:t>. </a:t>
                      </a:r>
                      <a:r>
                        <a:rPr lang="en-US" sz="1200" i="1" dirty="0" smtClean="0"/>
                        <a:t>lactis</a:t>
                      </a:r>
                      <a:r>
                        <a:rPr lang="en-US" sz="1200" dirty="0" smtClean="0"/>
                        <a:t>  </a:t>
                      </a:r>
                      <a:endParaRPr lang="ru-RU" sz="1200" i="1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dirty="0" smtClean="0"/>
                        <a:t> </a:t>
                      </a:r>
                      <a:r>
                        <a:rPr lang="en-US" sz="1200" i="1" dirty="0" smtClean="0"/>
                        <a:t>Streptococcus</a:t>
                      </a:r>
                      <a:r>
                        <a:rPr lang="en-US" sz="1200" i="1" baseline="0" dirty="0" smtClean="0"/>
                        <a:t> salivarius subsp.thermophilus</a:t>
                      </a:r>
                      <a:endParaRPr lang="ru-RU" sz="1200" i="1" baseline="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982858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MT</a:t>
                      </a:r>
                    </a:p>
                    <a:p>
                      <a:r>
                        <a:rPr lang="en-US" sz="1200" dirty="0" smtClean="0"/>
                        <a:t>10U-2000</a:t>
                      </a:r>
                    </a:p>
                    <a:p>
                      <a:r>
                        <a:rPr lang="en-US" sz="1200" dirty="0" smtClean="0"/>
                        <a:t>20U-5000</a:t>
                      </a:r>
                    </a:p>
                    <a:p>
                      <a:r>
                        <a:rPr lang="en-US" sz="1200" dirty="0" smtClean="0"/>
                        <a:t>50U-10000</a:t>
                      </a:r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Полутвердый</a:t>
                      </a:r>
                      <a:r>
                        <a:rPr lang="ru-RU" sz="1200" baseline="0" dirty="0" smtClean="0"/>
                        <a:t> сыр Сардинии «Монтазио»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Streptococcus salivarius subsp.thermophilus</a:t>
                      </a:r>
                      <a:endParaRPr kumimoji="0" lang="ru-RU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Lactobacillus helveticus</a:t>
                      </a:r>
                      <a:endParaRPr kumimoji="0" lang="ru-RU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Tx/>
                        <a:buChar char="-"/>
                      </a:pPr>
                      <a:endParaRPr lang="ru-RU" sz="1200" i="1" baseline="0" dirty="0" smtClean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01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1" y="1815628"/>
            <a:ext cx="9144000" cy="4781723"/>
          </a:xfrm>
          <a:prstGeom prst="rect">
            <a:avLst/>
          </a:prstGeom>
        </p:spPr>
      </p:pic>
      <p:pic>
        <p:nvPicPr>
          <p:cNvPr id="1026" name="Picture 2" descr="F:\Током-Элит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56701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8231" y="761038"/>
            <a:ext cx="60542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Широкая гамма </a:t>
            </a:r>
            <a:r>
              <a:rPr lang="ru-RU" b="1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мезофильных</a:t>
            </a:r>
            <a:r>
              <a:rPr lang="ru-RU" b="1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термофильных </a:t>
            </a:r>
            <a:endParaRPr lang="en-US" b="1" dirty="0" smtClean="0">
              <a:solidFill>
                <a:srgbClr val="EEECE1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 </a:t>
            </a:r>
            <a:r>
              <a:rPr lang="ru-RU" b="1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аутоктонных</a:t>
            </a:r>
            <a:r>
              <a:rPr lang="ru-RU" b="1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культур для производства </a:t>
            </a:r>
            <a:r>
              <a:rPr lang="ru-RU" b="1" dirty="0" smtClean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сыров и творога.</a:t>
            </a:r>
            <a:endParaRPr lang="ru-RU" b="1" dirty="0">
              <a:solidFill>
                <a:srgbClr val="EEECE1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054100"/>
            <a:ext cx="2465094" cy="52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4226792"/>
              </p:ext>
            </p:extLst>
          </p:nvPr>
        </p:nvGraphicFramePr>
        <p:xfrm>
          <a:off x="323529" y="2132856"/>
          <a:ext cx="8239124" cy="3210673"/>
        </p:xfrm>
        <a:graphic>
          <a:graphicData uri="http://schemas.openxmlformats.org/drawingml/2006/table">
            <a:tbl>
              <a:tblPr firstRow="1" bandRow="1"/>
              <a:tblGrid>
                <a:gridCol w="1428760"/>
                <a:gridCol w="3571900"/>
                <a:gridCol w="3238464"/>
              </a:tblGrid>
              <a:tr h="345553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cap="all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ru-RU" sz="1600" cap="all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ыры</a:t>
                      </a:r>
                      <a:r>
                        <a:rPr lang="ru-RU" sz="1600" cap="all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твердые с высокой температурой второго нагревания</a:t>
                      </a:r>
                      <a:endParaRPr lang="ru-RU" sz="1600" cap="all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1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1" dirty="0" smtClean="0"/>
                        <a:t>EM</a:t>
                      </a:r>
                    </a:p>
                    <a:p>
                      <a:r>
                        <a:rPr lang="en-US" sz="1600" dirty="0" smtClean="0"/>
                        <a:t>10U-2000</a:t>
                      </a:r>
                    </a:p>
                    <a:p>
                      <a:r>
                        <a:rPr lang="en-US" sz="1600" dirty="0" smtClean="0"/>
                        <a:t>20U-5000</a:t>
                      </a:r>
                    </a:p>
                    <a:p>
                      <a:r>
                        <a:rPr lang="en-US" sz="1600" dirty="0" smtClean="0"/>
                        <a:t>50U-10000</a:t>
                      </a:r>
                      <a:endParaRPr lang="ru-RU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/>
                        <a:t>Сыры</a:t>
                      </a:r>
                      <a:r>
                        <a:rPr lang="ru-RU" sz="1600" baseline="0" dirty="0" smtClean="0"/>
                        <a:t> элитные</a:t>
                      </a:r>
                      <a:r>
                        <a:rPr lang="en-US" sz="1600" baseline="0" dirty="0" smtClean="0"/>
                        <a:t>: </a:t>
                      </a:r>
                      <a:r>
                        <a:rPr lang="ru-RU" sz="1600" baseline="0" dirty="0" smtClean="0"/>
                        <a:t>Эмменталь, Королевский, Швейцарский и др. (в комбинации с пропионовокислыми культурами)</a:t>
                      </a:r>
                      <a:endParaRPr lang="ru-RU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Tx/>
                        <a:buNone/>
                      </a:pPr>
                      <a:r>
                        <a:rPr lang="en-US" sz="1600" dirty="0" smtClean="0"/>
                        <a:t>- </a:t>
                      </a:r>
                      <a:r>
                        <a:rPr lang="en-US" sz="1600" i="1" dirty="0" smtClean="0"/>
                        <a:t>Lactococcus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i="1" dirty="0" smtClean="0"/>
                        <a:t>lactis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i="1" dirty="0" smtClean="0"/>
                        <a:t>subsp</a:t>
                      </a:r>
                      <a:r>
                        <a:rPr lang="en-US" sz="1600" dirty="0" smtClean="0"/>
                        <a:t>. </a:t>
                      </a:r>
                      <a:r>
                        <a:rPr lang="en-US" sz="1600" i="1" dirty="0" smtClean="0"/>
                        <a:t>cremoris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i="1" dirty="0" smtClean="0"/>
                        <a:t> </a:t>
                      </a:r>
                      <a:r>
                        <a:rPr lang="en-US" sz="1600" i="1" dirty="0" smtClean="0"/>
                        <a:t>Lactococcus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i="1" dirty="0" smtClean="0"/>
                        <a:t>lactis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i="1" dirty="0" smtClean="0"/>
                        <a:t>subsp</a:t>
                      </a:r>
                      <a:r>
                        <a:rPr lang="en-US" sz="1600" dirty="0" smtClean="0"/>
                        <a:t>. </a:t>
                      </a:r>
                      <a:r>
                        <a:rPr lang="en-US" sz="1600" i="1" dirty="0" smtClean="0"/>
                        <a:t>lactis</a:t>
                      </a:r>
                      <a:r>
                        <a:rPr lang="en-US" sz="1600" dirty="0" smtClean="0"/>
                        <a:t> </a:t>
                      </a:r>
                      <a:endParaRPr lang="ru-RU" sz="160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dirty="0" smtClean="0"/>
                        <a:t>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i="1" dirty="0" smtClean="0"/>
                        <a:t>Streptococcus</a:t>
                      </a:r>
                      <a:r>
                        <a:rPr lang="en-US" sz="1600" i="1" baseline="0" dirty="0" smtClean="0"/>
                        <a:t> salivarius subsp. thermophilus</a:t>
                      </a:r>
                      <a:endParaRPr lang="ru-RU" sz="1600" i="1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i="1" dirty="0" smtClean="0"/>
                        <a:t> Lactobacillus</a:t>
                      </a:r>
                      <a:r>
                        <a:rPr lang="en-US" sz="1600" i="1" baseline="0" dirty="0" smtClean="0"/>
                        <a:t> helveticus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i="1" baseline="0" dirty="0" smtClean="0"/>
                        <a:t> Lactobacillus delbruckii subsp. lactis</a:t>
                      </a:r>
                      <a:endParaRPr lang="ru-RU" sz="1600" i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11003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1" dirty="0" smtClean="0"/>
                        <a:t>PG</a:t>
                      </a:r>
                    </a:p>
                    <a:p>
                      <a:r>
                        <a:rPr lang="en-US" sz="1600" dirty="0" smtClean="0"/>
                        <a:t>10U-2000</a:t>
                      </a:r>
                    </a:p>
                    <a:p>
                      <a:r>
                        <a:rPr lang="en-US" sz="1600" dirty="0" smtClean="0"/>
                        <a:t>20U-5000</a:t>
                      </a:r>
                    </a:p>
                    <a:p>
                      <a:r>
                        <a:rPr lang="en-US" sz="1600" dirty="0" smtClean="0"/>
                        <a:t>50U-10000</a:t>
                      </a:r>
                      <a:endParaRPr lang="ru-RU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/>
                        <a:t>Сыры</a:t>
                      </a:r>
                      <a:r>
                        <a:rPr lang="ru-RU" sz="1600" b="0" baseline="0" dirty="0" smtClean="0"/>
                        <a:t> элитные</a:t>
                      </a:r>
                      <a:r>
                        <a:rPr lang="en-US" sz="1600" b="0" baseline="0" dirty="0" smtClean="0"/>
                        <a:t>: </a:t>
                      </a:r>
                      <a:r>
                        <a:rPr lang="ru-RU" sz="1600" b="0" baseline="0" dirty="0" smtClean="0"/>
                        <a:t>Пармезан, «Проволоне», «Грана Падано»</a:t>
                      </a:r>
                      <a:endParaRPr lang="ru-RU" sz="1600" b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0" i="1" dirty="0" smtClean="0"/>
                        <a:t>-</a:t>
                      </a:r>
                      <a:r>
                        <a:rPr lang="ru-RU" sz="1600" b="0" i="1" baseline="0" dirty="0" smtClean="0"/>
                        <a:t> </a:t>
                      </a:r>
                      <a:r>
                        <a:rPr lang="la-Latn" sz="16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Streptococcus  </a:t>
                      </a:r>
                      <a:r>
                        <a:rPr lang="en-US" sz="16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salivarius subsp</a:t>
                      </a:r>
                      <a:r>
                        <a:rPr lang="uk-UA" sz="16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la-Latn" sz="16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ermophilus</a:t>
                      </a:r>
                      <a:endParaRPr lang="ru-RU" sz="16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la-Latn" sz="16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-Lactobacillus delbrueckii subsp. Lactis</a:t>
                      </a:r>
                      <a:endParaRPr lang="ru-RU" sz="16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la-Latn" sz="16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-Lactobacillus helveticus</a:t>
                      </a:r>
                      <a:endParaRPr lang="en-US" sz="1600" b="0" i="1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17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1" y="1815628"/>
            <a:ext cx="9144000" cy="4781723"/>
          </a:xfrm>
          <a:prstGeom prst="rect">
            <a:avLst/>
          </a:prstGeom>
        </p:spPr>
      </p:pic>
      <p:pic>
        <p:nvPicPr>
          <p:cNvPr id="1026" name="Picture 2" descr="F:\Током-Элит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56701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Током-Элит\logo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993775" cy="10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9644" y="861522"/>
            <a:ext cx="8330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«Током-Элит» - ваш лучший поставщик сырья и пищевых ингредиентов</a:t>
            </a:r>
            <a:endParaRPr lang="ru-RU" sz="28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923634"/>
            <a:ext cx="835292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Компания «Током-Элит»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–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российская компания, основана в 2002 году.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Миссия компании – стабильная поставка сырья и пищевых ингредиентов для кондитерского производства и молочной промышленности.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 2008 года компания активно развивает молочное направление и является эксклюзивным дистрибьютором итальянской фирмы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Biochem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s.r.l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. на территории Российской Федерации,  всемирно известного производителя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лиофилизированных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заквасочных культур прямого внесения, ферментных препаратов и защитных культур для молочной промышленности.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mbria" pitchFamily="18" charset="0"/>
                <a:ea typeface="Adobe Fan Heiti Std B" pitchFamily="34" charset="-12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443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1" y="1815628"/>
            <a:ext cx="9144000" cy="4781723"/>
          </a:xfrm>
          <a:prstGeom prst="rect">
            <a:avLst/>
          </a:prstGeom>
        </p:spPr>
      </p:pic>
      <p:pic>
        <p:nvPicPr>
          <p:cNvPr id="1026" name="Picture 2" descr="F:\Током-Элит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56701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9858" y="986938"/>
            <a:ext cx="5997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Серия </a:t>
            </a:r>
            <a:r>
              <a:rPr lang="ru-RU" sz="2400" b="1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пробиотических</a:t>
            </a:r>
            <a:r>
              <a:rPr lang="ru-RU" sz="2400" b="1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и защитных культур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86554" y="2276872"/>
            <a:ext cx="805220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Эта серия Культуры из чистых штаммов </a:t>
            </a:r>
            <a:r>
              <a:rPr lang="ru-RU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пробиотического</a:t>
            </a:r>
            <a:r>
              <a:rPr lang="ru-RU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характера. </a:t>
            </a:r>
            <a:endParaRPr lang="en-US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ru-RU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Их </a:t>
            </a:r>
            <a:r>
              <a:rPr lang="ru-RU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можно использовать отдельно или же в смеси </a:t>
            </a:r>
            <a:endParaRPr lang="en-US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ru-RU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 </a:t>
            </a:r>
            <a:r>
              <a:rPr lang="ru-RU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другими штаммами при производстве йогуртов, </a:t>
            </a:r>
            <a:endParaRPr lang="en-US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ru-RU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кисломолочных </a:t>
            </a:r>
            <a:r>
              <a:rPr lang="ru-RU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продуктов и сыров</a:t>
            </a:r>
            <a:r>
              <a:rPr lang="ru-RU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0" algn="ctr">
              <a:lnSpc>
                <a:spcPct val="150000"/>
              </a:lnSpc>
            </a:pPr>
            <a:endParaRPr lang="en-US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ru-RU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Защитные культуры применяются  </a:t>
            </a:r>
            <a:r>
              <a:rPr lang="ru-RU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для </a:t>
            </a:r>
            <a:r>
              <a:rPr lang="ru-RU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предотвращения </a:t>
            </a:r>
          </a:p>
          <a:p>
            <a:pPr lvl="0" algn="ctr">
              <a:lnSpc>
                <a:spcPct val="150000"/>
              </a:lnSpc>
            </a:pPr>
            <a:r>
              <a:rPr lang="ru-RU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порчи </a:t>
            </a:r>
            <a:r>
              <a:rPr lang="ru-RU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продукта </a:t>
            </a:r>
            <a:r>
              <a:rPr lang="ru-RU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при </a:t>
            </a:r>
            <a:r>
              <a:rPr lang="ru-RU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нестабильных температур хранения и перевозки, </a:t>
            </a:r>
            <a:endParaRPr lang="en-US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ru-RU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сохраняя </a:t>
            </a:r>
            <a:r>
              <a:rPr lang="ru-RU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органолептические свойства продукта до конца срока годности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46" y="986938"/>
            <a:ext cx="219551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28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1" y="1815628"/>
            <a:ext cx="9144000" cy="4781723"/>
          </a:xfrm>
          <a:prstGeom prst="rect">
            <a:avLst/>
          </a:prstGeom>
        </p:spPr>
      </p:pic>
      <p:pic>
        <p:nvPicPr>
          <p:cNvPr id="1026" name="Picture 2" descr="F:\Током-Элит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56701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9858" y="986938"/>
            <a:ext cx="5997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Серия </a:t>
            </a:r>
            <a:r>
              <a:rPr lang="ru-RU" sz="2400" b="1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пробиотических</a:t>
            </a:r>
            <a:r>
              <a:rPr lang="ru-RU" sz="2400" b="1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и защитных культур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46" y="986938"/>
            <a:ext cx="219551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6937191"/>
              </p:ext>
            </p:extLst>
          </p:nvPr>
        </p:nvGraphicFramePr>
        <p:xfrm>
          <a:off x="323529" y="2204864"/>
          <a:ext cx="8496942" cy="3453384"/>
        </p:xfrm>
        <a:graphic>
          <a:graphicData uri="http://schemas.openxmlformats.org/drawingml/2006/table">
            <a:tbl>
              <a:tblPr firstRow="1" bandRow="1"/>
              <a:tblGrid>
                <a:gridCol w="2832314"/>
                <a:gridCol w="2832314"/>
                <a:gridCol w="2832314"/>
              </a:tblGrid>
              <a:tr h="37084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Lactoferm L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-серии – пробиотические культуры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38100" marR="0" marT="3810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Культура</a:t>
                      </a:r>
                      <a:endParaRPr kumimoji="0" 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38100" marR="0" marT="3810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7C8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Состав</a:t>
                      </a:r>
                      <a:endParaRPr kumimoji="0" 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38100" marR="0" marT="3810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7C8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Применение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38100" marR="0" marT="3810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7C84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LA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</a:p>
                  </a:txBody>
                  <a:tcPr marL="38100" marR="0" marT="3810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7C8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Lactobacillus acidophilus</a:t>
                      </a:r>
                      <a:r>
                        <a:rPr kumimoji="0" lang="it-I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</a:p>
                  </a:txBody>
                  <a:tcPr marL="38100" marR="0" marT="3810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7C84">
                        <a:tint val="20000"/>
                      </a:srgbClr>
                    </a:solidFill>
                  </a:tcPr>
                </a:tc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Кисломолочные продукты, йогурты, йогуртное мороженое, сыры.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38100" marR="0" marT="3810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7C84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LC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</a:p>
                  </a:txBody>
                  <a:tcPr marL="38100" marR="0" marT="3810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7C8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Lactobacillus casei</a:t>
                      </a:r>
                      <a:r>
                        <a:rPr kumimoji="0" lang="it-IT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</a:p>
                  </a:txBody>
                  <a:tcPr marL="38100" marR="0" marT="3810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7C84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38100" marR="0" marT="38100" marB="0" horzOverflow="overflow"/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LCR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</a:p>
                  </a:txBody>
                  <a:tcPr marL="38100" marR="0" marT="3810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7C8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Lactobacillus casei subsp. Rhamnosus</a:t>
                      </a:r>
                      <a:r>
                        <a:rPr kumimoji="0" lang="it-IT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</a:p>
                  </a:txBody>
                  <a:tcPr marL="38100" marR="0" marT="3810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7C84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38100" marR="0" marT="38100" marB="0" horzOverflow="overflow"/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LH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</a:p>
                  </a:txBody>
                  <a:tcPr marL="38100" marR="0" marT="3810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7C8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Lactobacillus helveticus</a:t>
                      </a:r>
                      <a:endParaRPr kumimoji="0" lang="it-IT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38100" marR="0" marT="3810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7C84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38100" marR="0" marT="38100" marB="0" horzOverflow="overflow"/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LP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</a:p>
                  </a:txBody>
                  <a:tcPr marL="38100" marR="0" marT="3810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7C8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Lactobacillus plantarum</a:t>
                      </a:r>
                      <a:r>
                        <a:rPr kumimoji="0" lang="it-I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</a:p>
                  </a:txBody>
                  <a:tcPr marL="38100" marR="0" marT="3810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7C84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38100" marR="0" marT="38100" marB="0" horzOverflow="overflow"/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BF1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</a:p>
                  </a:txBody>
                  <a:tcPr marL="38100" marR="0" marT="3810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7C8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Bifidobacterium bifidum</a:t>
                      </a:r>
                      <a:endParaRPr kumimoji="0" lang="it-IT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38100" marR="0" marT="3810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7C84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38100" marR="0" marT="38100" marB="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06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1" y="1815628"/>
            <a:ext cx="9144000" cy="4781723"/>
          </a:xfrm>
          <a:prstGeom prst="rect">
            <a:avLst/>
          </a:prstGeom>
        </p:spPr>
      </p:pic>
      <p:pic>
        <p:nvPicPr>
          <p:cNvPr id="1026" name="Picture 2" descr="F:\Током-Элит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56701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9858" y="986938"/>
            <a:ext cx="5997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Серия </a:t>
            </a:r>
            <a:r>
              <a:rPr lang="ru-RU" sz="2400" b="1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пробиотических</a:t>
            </a:r>
            <a:r>
              <a:rPr lang="ru-RU" sz="2400" b="1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и защитных культур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46" y="986938"/>
            <a:ext cx="219551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629684"/>
              </p:ext>
            </p:extLst>
          </p:nvPr>
        </p:nvGraphicFramePr>
        <p:xfrm>
          <a:off x="403530" y="1988839"/>
          <a:ext cx="8320857" cy="4589040"/>
        </p:xfrm>
        <a:graphic>
          <a:graphicData uri="http://schemas.openxmlformats.org/drawingml/2006/table">
            <a:tbl>
              <a:tblPr firstRow="1" bandRow="1"/>
              <a:tblGrid>
                <a:gridCol w="2144206"/>
                <a:gridCol w="3456384"/>
                <a:gridCol w="2720267"/>
              </a:tblGrid>
              <a:tr h="288889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Защитные культуры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102209" marR="102209">
                    <a:lnL w="12700" cmpd="sng">
                      <a:solidFill>
                        <a:srgbClr val="AEBAD5"/>
                      </a:solidFill>
                    </a:lnL>
                    <a:lnR w="12700" cmpd="sng">
                      <a:solidFill>
                        <a:srgbClr val="AEBAD5"/>
                      </a:solidFill>
                    </a:lnR>
                    <a:lnT w="12700" cmpd="sng">
                      <a:solidFill>
                        <a:srgbClr val="AEBAD5"/>
                      </a:solidFill>
                    </a:lnT>
                    <a:lnB w="12700" cmpd="sng">
                      <a:solidFill>
                        <a:srgbClr val="AEBA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54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9pPr>
                    </a:lstStyle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Наименование</a:t>
                      </a:r>
                      <a:r>
                        <a:rPr lang="ru-RU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закваски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102209" marR="102209">
                    <a:lnL w="12700" cmpd="sng">
                      <a:solidFill>
                        <a:srgbClr val="AEBAD5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AEBAD5"/>
                      </a:solidFill>
                    </a:lnT>
                    <a:lnB w="12700" cmpd="sng">
                      <a:solidFill>
                        <a:srgbClr val="AEBA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9pPr>
                    </a:lstStyle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Особенности применения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102209" marR="102209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EBAD5"/>
                      </a:solidFill>
                    </a:lnT>
                    <a:lnB w="12700" cmpd="sng">
                      <a:solidFill>
                        <a:srgbClr val="AEBA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9pPr>
                    </a:lstStyle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Состав 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102209" marR="102209">
                    <a:lnL>
                      <a:noFill/>
                    </a:lnL>
                    <a:lnR w="12700" cmpd="sng">
                      <a:solidFill>
                        <a:srgbClr val="AEBAD5"/>
                      </a:solidFill>
                    </a:lnR>
                    <a:lnT w="12700" cmpd="sng">
                      <a:solidFill>
                        <a:srgbClr val="AEBAD5"/>
                      </a:solidFill>
                    </a:lnT>
                    <a:lnB w="12700" cmpd="sng">
                      <a:solidFill>
                        <a:srgbClr val="AEBA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</a:tr>
              <a:tr h="11972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LP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102209" marR="102209">
                    <a:lnL w="12700" cmpd="sng">
                      <a:solidFill>
                        <a:srgbClr val="AEBAD5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AEBAD5"/>
                      </a:solidFill>
                    </a:lnT>
                    <a:lnB w="12700" cmpd="sng">
                      <a:solidFill>
                        <a:srgbClr val="AEBA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Защитная</a:t>
                      </a:r>
                      <a:r>
                        <a:rPr lang="ru-RU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культура от БГКП, дрожжей, плесеней, маслянокислых бактерий.</a:t>
                      </a:r>
                      <a:r>
                        <a:rPr lang="en-US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</a:t>
                      </a:r>
                      <a:r>
                        <a:rPr lang="ru-RU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(сыры)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102209" marR="102209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EBAD5"/>
                      </a:solidFill>
                    </a:lnT>
                    <a:lnB w="12700" cmpd="sng">
                      <a:solidFill>
                        <a:srgbClr val="AEBA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9pPr>
                    </a:lstStyle>
                    <a:p>
                      <a:pPr algn="ctr"/>
                      <a:r>
                        <a:rPr lang="ru-RU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-</a:t>
                      </a:r>
                      <a:r>
                        <a:rPr lang="en-US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Lactobacillus Plantarum</a:t>
                      </a:r>
                      <a:endParaRPr lang="ru-RU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102209" marR="102209">
                    <a:lnL>
                      <a:noFill/>
                    </a:lnL>
                    <a:lnR w="12700" cmpd="sng">
                      <a:solidFill>
                        <a:srgbClr val="AEBAD5"/>
                      </a:solidFill>
                    </a:lnR>
                    <a:lnT w="12700" cmpd="sng">
                      <a:solidFill>
                        <a:srgbClr val="AEBAD5"/>
                      </a:solidFill>
                    </a:lnT>
                    <a:lnB w="12700" cmpd="sng">
                      <a:solidFill>
                        <a:srgbClr val="AEBA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1972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LPR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102209" marR="102209">
                    <a:lnL w="12700" cmpd="sng">
                      <a:solidFill>
                        <a:srgbClr val="AEBAD5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AEBAD5"/>
                      </a:solidFill>
                    </a:lnT>
                    <a:lnB w="12700" cmpd="sng">
                      <a:solidFill>
                        <a:srgbClr val="AEBA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Защитная культура от БГКП, дрожжей, плесеней, маслянокислых бактерий. 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102209" marR="102209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EBAD5"/>
                      </a:solidFill>
                    </a:lnT>
                    <a:lnB w="12700" cmpd="sng">
                      <a:solidFill>
                        <a:srgbClr val="AEBA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-</a:t>
                      </a:r>
                      <a:r>
                        <a:rPr lang="en-US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Lactobacillus Plantarum</a:t>
                      </a:r>
                      <a:endParaRPr lang="ru-RU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pPr algn="ctr"/>
                      <a:r>
                        <a:rPr lang="ru-RU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-</a:t>
                      </a:r>
                      <a:r>
                        <a:rPr lang="en-US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Lactobacillus casei subsp. rhamnosus</a:t>
                      </a:r>
                      <a:endParaRPr lang="ru-RU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102209" marR="102209">
                    <a:lnL>
                      <a:noFill/>
                    </a:lnL>
                    <a:lnR w="12700" cmpd="sng">
                      <a:solidFill>
                        <a:srgbClr val="AEBAD5"/>
                      </a:solidFill>
                    </a:lnR>
                    <a:lnT w="12700" cmpd="sng">
                      <a:solidFill>
                        <a:srgbClr val="AEBAD5"/>
                      </a:solidFill>
                    </a:lnT>
                    <a:lnB w="12700" cmpd="sng">
                      <a:solidFill>
                        <a:srgbClr val="AEBA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</a:tr>
              <a:tr h="11244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Protek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102209" marR="102209">
                    <a:lnL w="12700" cmpd="sng">
                      <a:solidFill>
                        <a:srgbClr val="AEBAD5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AEBAD5"/>
                      </a:solidFill>
                    </a:lnT>
                    <a:lnB w="12700" cmpd="sng">
                      <a:solidFill>
                        <a:srgbClr val="AEBA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Защитная культура</a:t>
                      </a:r>
                      <a:r>
                        <a:rPr lang="ru-RU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для цельномолочной продукции 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102209" marR="102209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EBAD5"/>
                      </a:solidFill>
                    </a:lnT>
                    <a:lnB w="12700" cmpd="sng">
                      <a:solidFill>
                        <a:srgbClr val="AEBA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9pPr>
                    </a:lstStyle>
                    <a:p>
                      <a:pPr algn="ctr"/>
                      <a:r>
                        <a:rPr lang="en-US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-Lactobacillus casei subsp. Rhamnosus </a:t>
                      </a:r>
                    </a:p>
                    <a:p>
                      <a:pPr algn="ctr"/>
                      <a:endPara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pPr algn="ctr"/>
                      <a:r>
                        <a:rPr lang="en-US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- Micrococcus subsp.</a:t>
                      </a:r>
                      <a:endParaRPr lang="ru-RU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102209" marR="102209">
                    <a:lnL>
                      <a:noFill/>
                    </a:lnL>
                    <a:lnR w="12700" cmpd="sng">
                      <a:solidFill>
                        <a:srgbClr val="AEBAD5"/>
                      </a:solidFill>
                    </a:lnR>
                    <a:lnT w="12700" cmpd="sng">
                      <a:solidFill>
                        <a:srgbClr val="AEBAD5"/>
                      </a:solidFill>
                    </a:lnT>
                    <a:lnB w="12700" cmpd="sng">
                      <a:solidFill>
                        <a:srgbClr val="AEBA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152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1" y="1815628"/>
            <a:ext cx="9144000" cy="4781723"/>
          </a:xfrm>
          <a:prstGeom prst="rect">
            <a:avLst/>
          </a:prstGeom>
        </p:spPr>
      </p:pic>
      <p:pic>
        <p:nvPicPr>
          <p:cNvPr id="1026" name="Picture 2" descr="F:\Током-Элит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56701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362254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6623" y="2276872"/>
            <a:ext cx="8406467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Серия </a:t>
            </a:r>
            <a:r>
              <a:rPr lang="ru-RU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культур, отвечающих за образование </a:t>
            </a:r>
          </a:p>
          <a:p>
            <a:pPr lvl="0" algn="ctr">
              <a:lnSpc>
                <a:spcPct val="150000"/>
              </a:lnSpc>
            </a:pPr>
            <a:r>
              <a:rPr lang="ru-RU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ароматических свойств и рисунка сыров. </a:t>
            </a:r>
          </a:p>
          <a:p>
            <a:pPr lvl="0" algn="ctr">
              <a:lnSpc>
                <a:spcPct val="150000"/>
              </a:lnSpc>
            </a:pPr>
            <a:endParaRPr lang="ru-RU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ru-RU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Их </a:t>
            </a:r>
            <a:r>
              <a:rPr lang="ru-RU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можно использовать в совокупности со штаммами серии «</a:t>
            </a:r>
            <a:r>
              <a:rPr lang="ru-RU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Cheese-Tek</a:t>
            </a:r>
            <a:r>
              <a:rPr lang="ru-RU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»® </a:t>
            </a:r>
          </a:p>
          <a:p>
            <a:pPr lvl="0" algn="ctr">
              <a:lnSpc>
                <a:spcPct val="150000"/>
              </a:lnSpc>
            </a:pPr>
            <a:r>
              <a:rPr lang="ru-RU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Культуры формирую</a:t>
            </a:r>
            <a:r>
              <a:rPr lang="ru-RU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</a:t>
            </a:r>
            <a:r>
              <a:rPr lang="ru-RU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профиль вкуса сыров, </a:t>
            </a:r>
            <a:endParaRPr lang="ru-RU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ru-RU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полностью </a:t>
            </a:r>
            <a:r>
              <a:rPr lang="ru-RU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раскрывают аромат сыра во время созревания </a:t>
            </a:r>
            <a:endParaRPr lang="ru-RU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ru-RU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образуют развитый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122607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1" y="1815628"/>
            <a:ext cx="9144000" cy="4781723"/>
          </a:xfrm>
          <a:prstGeom prst="rect">
            <a:avLst/>
          </a:prstGeom>
        </p:spPr>
      </p:pic>
      <p:pic>
        <p:nvPicPr>
          <p:cNvPr id="1026" name="Picture 2" descr="F:\Током-Элит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56701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362254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6665309"/>
              </p:ext>
            </p:extLst>
          </p:nvPr>
        </p:nvGraphicFramePr>
        <p:xfrm>
          <a:off x="827584" y="2132856"/>
          <a:ext cx="7638604" cy="338437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467834"/>
                <a:gridCol w="3624569"/>
                <a:gridCol w="2546201"/>
              </a:tblGrid>
              <a:tr h="519514">
                <a:tc gridSpan="3">
                  <a:txBody>
                    <a:bodyPr/>
                    <a:lstStyle/>
                    <a:p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Lactoferm –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ароматическая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серия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55586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Arial" pitchFamily="34" charset="0"/>
                        </a:rPr>
                        <a:t>PP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Arial" pitchFamily="34" charset="0"/>
                        </a:rPr>
                        <a:t>Propionibacterium frenderenchii </a:t>
                      </a:r>
                    </a:p>
                    <a:p>
                      <a:endParaRPr lang="ru-RU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Arial" pitchFamily="34" charset="0"/>
                        </a:rPr>
                        <a:t>Сыры с большим количеством глазков: «Грюйер», «Эмменталь», «Альдамер». </a:t>
                      </a:r>
                    </a:p>
                    <a:p>
                      <a:pPr algn="ctr"/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</a:tr>
              <a:tr h="110927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Arial" pitchFamily="34" charset="0"/>
                        </a:rPr>
                        <a:t>LF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Arial" pitchFamily="34" charset="0"/>
                        </a:rPr>
                        <a:t>Lactobacillus fermentum </a:t>
                      </a:r>
                    </a:p>
                    <a:p>
                      <a:endParaRPr lang="ru-RU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Arial" pitchFamily="34" charset="0"/>
                        </a:rPr>
                        <a:t>Свежие, мягкие и полутвёрдые сыры</a:t>
                      </a:r>
                    </a:p>
                    <a:p>
                      <a:pPr algn="ctr"/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44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1" y="1815628"/>
            <a:ext cx="9144000" cy="4781723"/>
          </a:xfrm>
          <a:prstGeom prst="rect">
            <a:avLst/>
          </a:prstGeom>
        </p:spPr>
      </p:pic>
      <p:pic>
        <p:nvPicPr>
          <p:cNvPr id="1026" name="Picture 2" descr="F:\Током-Элит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56701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45797"/>
            <a:ext cx="2880319" cy="629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6351" y="993332"/>
            <a:ext cx="5593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ru-RU" alt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График параметров</a:t>
            </a:r>
            <a:r>
              <a:rPr lang="ru-RU" altLang="ru-RU" sz="16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позволяющий подобрать </a:t>
            </a:r>
            <a:endParaRPr lang="ru-RU" altLang="ru-RU" sz="1600" b="1" kern="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>
              <a:defRPr/>
            </a:pPr>
            <a:r>
              <a:rPr lang="ru-RU" alt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аромат </a:t>
            </a:r>
            <a:r>
              <a:rPr lang="ru-RU" altLang="ru-RU" sz="16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желаемые </a:t>
            </a:r>
            <a:r>
              <a:rPr lang="ru-RU" alt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характеристики </a:t>
            </a:r>
            <a:r>
              <a:rPr lang="ru-RU" altLang="ru-RU" sz="16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структуры </a:t>
            </a:r>
            <a:r>
              <a:rPr lang="ru-RU" alt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сыра</a:t>
            </a:r>
            <a:endParaRPr lang="ru-RU" sz="1600" kern="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44" y="1988840"/>
            <a:ext cx="668612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14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1827325"/>
            <a:ext cx="9144000" cy="4781723"/>
          </a:xfrm>
          <a:prstGeom prst="rect">
            <a:avLst/>
          </a:prstGeom>
        </p:spPr>
      </p:pic>
      <p:pic>
        <p:nvPicPr>
          <p:cNvPr id="1026" name="Picture 2" descr="F:\Током-Элит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56701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5816" y="930209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5000"/>
              </a:spcBef>
            </a:pP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Ферменты </a:t>
            </a: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молокосвертывающие</a:t>
            </a: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</a:t>
            </a:r>
            <a:r>
              <a:rPr lang="en-US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30210"/>
            <a:ext cx="3022769" cy="70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431152"/>
              </p:ext>
            </p:extLst>
          </p:nvPr>
        </p:nvGraphicFramePr>
        <p:xfrm>
          <a:off x="293874" y="1952806"/>
          <a:ext cx="8568952" cy="4656244"/>
        </p:xfrm>
        <a:graphic>
          <a:graphicData uri="http://schemas.openxmlformats.org/drawingml/2006/table">
            <a:tbl>
              <a:tblPr firstRow="1" bandRow="1"/>
              <a:tblGrid>
                <a:gridCol w="1485956"/>
                <a:gridCol w="3714890"/>
                <a:gridCol w="3368106"/>
              </a:tblGrid>
              <a:tr h="404146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50" cap="all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Антиоксидант</a:t>
                      </a:r>
                      <a:endParaRPr lang="ru-RU" sz="1550" cap="all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13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OXIFREE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Антиоксидант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Tx/>
                        <a:buNone/>
                      </a:pPr>
                      <a:r>
                        <a:rPr lang="ru-RU" sz="1400" i="0" dirty="0" smtClean="0"/>
                        <a:t>Каталаза,</a:t>
                      </a:r>
                      <a:r>
                        <a:rPr lang="ru-RU" sz="1400" i="0" baseline="0" dirty="0" smtClean="0"/>
                        <a:t> полученная из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1400" i="0" baseline="0" dirty="0" smtClean="0"/>
                        <a:t>Aspergillus niger</a:t>
                      </a:r>
                      <a:endParaRPr lang="en-US" sz="1400" i="1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50122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5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ФЕРМЕНТ</a:t>
                      </a:r>
                      <a:endParaRPr lang="en-US" sz="1550" b="1" i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74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i="0" dirty="0" smtClean="0"/>
                        <a:t>RENNET</a:t>
                      </a:r>
                      <a:endParaRPr lang="en-US" sz="1400" i="0" dirty="0" smtClean="0"/>
                    </a:p>
                    <a:p>
                      <a:r>
                        <a:rPr lang="en-US" sz="1400" i="0" dirty="0" smtClean="0"/>
                        <a:t>0,5-91000</a:t>
                      </a:r>
                      <a:r>
                        <a:rPr lang="en-US" sz="1400" i="0" baseline="0" dirty="0" smtClean="0"/>
                        <a:t> </a:t>
                      </a:r>
                      <a:r>
                        <a:rPr lang="ru-RU" sz="1400" i="0" baseline="0" dirty="0" smtClean="0"/>
                        <a:t>кг</a:t>
                      </a:r>
                      <a:endParaRPr lang="en-US" sz="1400" i="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Микробиальный фермент</a:t>
                      </a:r>
                    </a:p>
                    <a:p>
                      <a:pPr algn="ctr"/>
                      <a:r>
                        <a:rPr lang="ru-RU" sz="1400" dirty="0" smtClean="0"/>
                        <a:t>(катализатор коагуляции казеина)</a:t>
                      </a:r>
                    </a:p>
                    <a:p>
                      <a:pPr algn="ctr"/>
                      <a:r>
                        <a:rPr lang="ru-RU" sz="1400" dirty="0" smtClean="0"/>
                        <a:t>5,5г-1000 кг – для сыра</a:t>
                      </a:r>
                    </a:p>
                    <a:p>
                      <a:pPr algn="ctr"/>
                      <a:r>
                        <a:rPr lang="ru-RU" sz="1400" dirty="0" smtClean="0"/>
                        <a:t>0,55г-1000</a:t>
                      </a:r>
                      <a:r>
                        <a:rPr lang="ru-RU" sz="1400" baseline="0" dirty="0" smtClean="0"/>
                        <a:t> кг – для творога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Tx/>
                        <a:buNone/>
                      </a:pPr>
                      <a:r>
                        <a:rPr lang="ru-RU" sz="1400" i="1" dirty="0" smtClean="0"/>
                        <a:t>Фермент, полученный из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1400" i="1" dirty="0" smtClean="0"/>
                        <a:t>Rhizomucor</a:t>
                      </a:r>
                      <a:r>
                        <a:rPr lang="en-US" sz="1400" i="1" baseline="0" dirty="0" smtClean="0"/>
                        <a:t> miehei</a:t>
                      </a:r>
                      <a:endParaRPr lang="en-US" sz="1400" i="1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55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Natural RENNET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0,5 кг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-10000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кг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Натуральный фермент</a:t>
                      </a:r>
                    </a:p>
                    <a:p>
                      <a:pPr algn="ctr"/>
                      <a:r>
                        <a:rPr lang="ru-RU" sz="1400" dirty="0" smtClean="0"/>
                        <a:t>25г-500 кг – для элитных сыров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 smtClean="0"/>
                        <a:t>Химозин</a:t>
                      </a:r>
                      <a:r>
                        <a:rPr lang="ru-RU" sz="1400" baseline="0" dirty="0" smtClean="0"/>
                        <a:t> – 75%, Пепсин – 25%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55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LIPASI</a:t>
                      </a:r>
                      <a:endParaRPr lang="en-US" sz="1400" b="1" i="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50-80 гр./1000 л. молока - для сыра  Проволоне и пикантных сыров </a:t>
                      </a:r>
                      <a:endParaRPr lang="ru-RU" sz="1400" b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 smtClean="0"/>
                        <a:t>Натуральный экстракт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55799">
                <a:tc>
                  <a:txBody>
                    <a:bodyPr/>
                    <a:lstStyle/>
                    <a:p>
                      <a:r>
                        <a:rPr lang="en-US" sz="1400" b="1" i="0" dirty="0" smtClean="0"/>
                        <a:t>LACTA-FREE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Фермент для расщепления лактозы в молоке</a:t>
                      </a:r>
                    </a:p>
                    <a:p>
                      <a:pPr algn="ctr"/>
                      <a:r>
                        <a:rPr lang="ru-RU" sz="1400" b="0" dirty="0" smtClean="0"/>
                        <a:t>(дозировка 0,5</a:t>
                      </a:r>
                      <a:r>
                        <a:rPr lang="ru-RU" sz="1400" b="0" baseline="0" dirty="0" smtClean="0"/>
                        <a:t> кг/10 т</a:t>
                      </a:r>
                      <a:r>
                        <a:rPr lang="ru-RU" sz="1400" b="0" dirty="0" smtClean="0"/>
                        <a:t>)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Β</a:t>
                      </a:r>
                      <a:r>
                        <a:rPr lang="ru-RU" sz="1400" dirty="0" smtClean="0"/>
                        <a:t>-галактозидаза, полученная в результате ферментации </a:t>
                      </a:r>
                      <a:r>
                        <a:rPr lang="en-US" sz="1400" dirty="0" smtClean="0"/>
                        <a:t>Aspergillus oryzae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55799">
                <a:tc>
                  <a:txBody>
                    <a:bodyPr/>
                    <a:lstStyle/>
                    <a:p>
                      <a:r>
                        <a:rPr lang="en-US" sz="1400" b="1" i="0" dirty="0" smtClean="0"/>
                        <a:t>Biosal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Соли</a:t>
                      </a:r>
                      <a:r>
                        <a:rPr lang="ru-RU" sz="1400" b="0" baseline="0" dirty="0" smtClean="0"/>
                        <a:t> для образования хлопьев белка в производстве сыра Рикотта 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744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1" y="1815628"/>
            <a:ext cx="9144000" cy="4781723"/>
          </a:xfrm>
          <a:prstGeom prst="rect">
            <a:avLst/>
          </a:prstGeom>
        </p:spPr>
      </p:pic>
      <p:pic>
        <p:nvPicPr>
          <p:cNvPr id="1026" name="Picture 2" descr="F:\Током-Элит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56701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Током-Элит\logo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993775" cy="10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9644" y="861522"/>
            <a:ext cx="8330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«Током-Элит» - ваш лучший поставщик сырья и пищевых ингредиентов</a:t>
            </a:r>
            <a:endParaRPr lang="ru-RU" sz="28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9644" y="1923634"/>
            <a:ext cx="784082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Преимущества работы с нами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индивидуальный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подбор культур с учетом особенностей каждого производства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бесплатные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образцы для испытаний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своевременная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поставка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комплексная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технологическая поддержка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невысокие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цены.</a:t>
            </a:r>
          </a:p>
        </p:txBody>
      </p:sp>
    </p:spTree>
    <p:extLst>
      <p:ext uri="{BB962C8B-B14F-4D97-AF65-F5344CB8AC3E}">
        <p14:creationId xmlns:p14="http://schemas.microsoft.com/office/powerpoint/2010/main" val="27775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1" y="1815628"/>
            <a:ext cx="9144000" cy="4781723"/>
          </a:xfrm>
          <a:prstGeom prst="rect">
            <a:avLst/>
          </a:prstGeom>
        </p:spPr>
      </p:pic>
      <p:pic>
        <p:nvPicPr>
          <p:cNvPr id="1026" name="Picture 2" descr="F:\Током-Элит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56701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Током-Элит\logo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993775" cy="10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9644" y="861522"/>
            <a:ext cx="8330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«Током-Элит» - ваш лучший поставщик сырья и пищевых ингредиентов</a:t>
            </a:r>
            <a:endParaRPr lang="ru-RU" sz="28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923634"/>
            <a:ext cx="882047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Наша компания заинтересована в установлении прочных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 долгосрочных деловых отношений с Вашим предприятием,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основанных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на взаимовыгодных условиях для каждой из сторон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Наши контакты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pPr lvl="0"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115409, г.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Москва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Каширское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шоссе, 39 б</a:t>
            </a:r>
          </a:p>
          <a:p>
            <a:pPr lvl="0"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Тел./факс: 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(499) 2700128, 2700129</a:t>
            </a:r>
          </a:p>
          <a:p>
            <a:pPr lvl="0" algn="ctr"/>
            <a:r>
              <a:rPr 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info@tokomelit.ru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44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1" y="1815628"/>
            <a:ext cx="9144000" cy="4781723"/>
          </a:xfrm>
          <a:prstGeom prst="rect">
            <a:avLst/>
          </a:prstGeom>
        </p:spPr>
      </p:pic>
      <p:pic>
        <p:nvPicPr>
          <p:cNvPr id="1026" name="Picture 2" descr="F:\Током-Элит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56701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Током-Элит\logo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993775" cy="10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9644" y="861522"/>
            <a:ext cx="8330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«Током-Элит» - ваш лучший поставщик сырья и пищевых ингредиентов</a:t>
            </a:r>
            <a:endParaRPr lang="ru-RU" sz="28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3723" y="2708920"/>
            <a:ext cx="8820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БЛАГОДАРИМ ЗА ВНИМАНИЕ!</a:t>
            </a:r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71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1" y="1815628"/>
            <a:ext cx="9144000" cy="4781723"/>
          </a:xfrm>
          <a:prstGeom prst="rect">
            <a:avLst/>
          </a:prstGeom>
        </p:spPr>
      </p:pic>
      <p:pic>
        <p:nvPicPr>
          <p:cNvPr id="1026" name="Picture 2" descr="F:\Током-Элит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56701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257333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34553"/>
            <a:ext cx="54991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41" y="1887151"/>
            <a:ext cx="9083675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23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1" y="1815628"/>
            <a:ext cx="9144000" cy="4781723"/>
          </a:xfrm>
          <a:prstGeom prst="rect">
            <a:avLst/>
          </a:prstGeom>
        </p:spPr>
      </p:pic>
      <p:pic>
        <p:nvPicPr>
          <p:cNvPr id="1026" name="Picture 2" descr="F:\Током-Элит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56701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257333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34553"/>
            <a:ext cx="54991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Объект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56" y="1947819"/>
            <a:ext cx="1189655" cy="168148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83" y="2348880"/>
            <a:ext cx="1288468" cy="179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144" y="1965331"/>
            <a:ext cx="1191151" cy="168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29546" y="1858447"/>
            <a:ext cx="6300122" cy="2516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Компания «</a:t>
            </a: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Biochem</a:t>
            </a: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srl</a:t>
            </a: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» </a:t>
            </a:r>
            <a:r>
              <a:rPr lang="ru-RU" sz="1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сертифицирована по международным </a:t>
            </a:r>
            <a:endParaRPr lang="ru-RU" sz="15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5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стандартам </a:t>
            </a:r>
            <a:r>
              <a:rPr lang="ru-RU" sz="1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пищевой безопасности IFS (</a:t>
            </a:r>
            <a:r>
              <a:rPr lang="ru-RU" sz="1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International</a:t>
            </a:r>
            <a:r>
              <a:rPr lang="ru-RU" sz="1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Food</a:t>
            </a:r>
            <a:r>
              <a:rPr lang="ru-RU" sz="1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Standard</a:t>
            </a:r>
            <a:r>
              <a:rPr lang="ru-RU" sz="1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endParaRPr lang="ru-RU" sz="15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5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1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BRC (</a:t>
            </a:r>
            <a:r>
              <a:rPr lang="ru-RU" sz="1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Global</a:t>
            </a:r>
            <a:r>
              <a:rPr lang="ru-RU" sz="1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Standard</a:t>
            </a:r>
            <a:r>
              <a:rPr lang="ru-RU" sz="1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for</a:t>
            </a:r>
            <a:r>
              <a:rPr lang="ru-RU" sz="1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Food</a:t>
            </a:r>
            <a:r>
              <a:rPr lang="ru-RU" sz="1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Safety</a:t>
            </a:r>
            <a:r>
              <a:rPr lang="ru-RU" sz="1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), а также «</a:t>
            </a:r>
            <a:r>
              <a:rPr lang="ru-RU" sz="1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Халяль</a:t>
            </a:r>
            <a:r>
              <a:rPr lang="ru-RU" sz="1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». </a:t>
            </a:r>
          </a:p>
          <a:p>
            <a:pPr algn="ctr">
              <a:lnSpc>
                <a:spcPct val="150000"/>
              </a:lnSpc>
            </a:pPr>
            <a:r>
              <a:rPr lang="ru-RU" sz="15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Получение </a:t>
            </a:r>
            <a:r>
              <a:rPr lang="ru-RU" sz="1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этих сертификатов дает наиболее полную гарантию </a:t>
            </a:r>
            <a:endParaRPr lang="ru-RU" sz="15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5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для </a:t>
            </a:r>
            <a:r>
              <a:rPr lang="ru-RU" sz="1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потребителя, что продукция компании «</a:t>
            </a:r>
            <a:r>
              <a:rPr lang="ru-RU" sz="1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Biochem</a:t>
            </a:r>
            <a:r>
              <a:rPr lang="ru-RU" sz="1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srl</a:t>
            </a:r>
            <a:r>
              <a:rPr lang="ru-RU" sz="1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» </a:t>
            </a:r>
          </a:p>
          <a:p>
            <a:pPr algn="ctr">
              <a:lnSpc>
                <a:spcPct val="150000"/>
              </a:lnSpc>
            </a:pPr>
            <a:r>
              <a:rPr lang="ru-RU" sz="15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соответствует </a:t>
            </a:r>
            <a:r>
              <a:rPr lang="ru-RU" sz="1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всем необходимым требованиям по качеству </a:t>
            </a:r>
            <a:endParaRPr lang="ru-RU" sz="15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5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1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безопасности. </a:t>
            </a:r>
            <a:endParaRPr lang="ru-RU" sz="1500" dirty="0"/>
          </a:p>
        </p:txBody>
      </p:sp>
      <p:sp>
        <p:nvSpPr>
          <p:cNvPr id="7" name="TextBox 6"/>
          <p:cNvSpPr txBox="1"/>
          <p:nvPr/>
        </p:nvSpPr>
        <p:spPr>
          <a:xfrm>
            <a:off x="305084" y="4293096"/>
            <a:ext cx="8605241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Сертификаты выданы «</a:t>
            </a:r>
            <a:r>
              <a:rPr lang="ru-RU" sz="1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Bureau</a:t>
            </a:r>
            <a:r>
              <a:rPr lang="ru-RU" sz="1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Veritas</a:t>
            </a:r>
            <a:r>
              <a:rPr lang="ru-RU" sz="1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Certification</a:t>
            </a:r>
            <a:r>
              <a:rPr lang="ru-RU" sz="1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» - (Бюро </a:t>
            </a:r>
            <a:r>
              <a:rPr lang="ru-RU" sz="1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Веритас</a:t>
            </a:r>
            <a:r>
              <a:rPr lang="ru-RU" sz="1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Сертификейшн</a:t>
            </a:r>
            <a:r>
              <a:rPr lang="ru-RU" sz="1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ru-RU" sz="15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</a:p>
          <a:p>
            <a:pPr lvl="0" algn="ctr">
              <a:lnSpc>
                <a:spcPct val="150000"/>
              </a:lnSpc>
            </a:pPr>
            <a:r>
              <a:rPr lang="ru-RU" sz="15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органом </a:t>
            </a:r>
            <a:r>
              <a:rPr lang="ru-RU" sz="1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 сертификации систем менеджмента, имеющий мировое признание. </a:t>
            </a:r>
            <a:endParaRPr lang="ru-RU" sz="15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ru-RU" sz="15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1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Бюро </a:t>
            </a:r>
            <a:r>
              <a:rPr lang="ru-RU" sz="1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Веритас</a:t>
            </a:r>
            <a:r>
              <a:rPr lang="ru-RU" sz="1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Сертификейшн</a:t>
            </a:r>
            <a:r>
              <a:rPr lang="ru-RU" sz="1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» проводит сертификацию </a:t>
            </a:r>
            <a:endParaRPr lang="ru-RU" sz="15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ru-RU" sz="15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систем </a:t>
            </a:r>
            <a:r>
              <a:rPr lang="ru-RU" sz="1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менеджмента качества по стандартам- ISO 9001, GMP, HACCP. </a:t>
            </a:r>
            <a:endParaRPr lang="ru-RU" sz="15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ru-RU" sz="15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Наличие </a:t>
            </a:r>
            <a:r>
              <a:rPr lang="ru-RU" sz="1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сертификатов от мирового лидера в области сертификации демонстрирует высокий </a:t>
            </a:r>
            <a:endParaRPr lang="ru-RU" sz="15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ru-RU" sz="15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уровень </a:t>
            </a:r>
            <a:r>
              <a:rPr lang="ru-RU" sz="1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соответствия стандартам качества процессов при участии в тендерных процедурах.</a:t>
            </a:r>
          </a:p>
        </p:txBody>
      </p:sp>
    </p:spTree>
    <p:extLst>
      <p:ext uri="{BB962C8B-B14F-4D97-AF65-F5344CB8AC3E}">
        <p14:creationId xmlns:p14="http://schemas.microsoft.com/office/powerpoint/2010/main" val="372298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840"/>
            <a:ext cx="9144000" cy="6103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4840"/>
          </a:xfrm>
          <a:prstGeom prst="rect">
            <a:avLst/>
          </a:prstGeom>
        </p:spPr>
      </p:pic>
      <p:graphicFrame>
        <p:nvGraphicFramePr>
          <p:cNvPr id="1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8371143"/>
              </p:ext>
            </p:extLst>
          </p:nvPr>
        </p:nvGraphicFramePr>
        <p:xfrm>
          <a:off x="303559" y="908720"/>
          <a:ext cx="8536881" cy="5680640"/>
        </p:xfrm>
        <a:graphic>
          <a:graphicData uri="http://schemas.openxmlformats.org/drawingml/2006/table">
            <a:tbl>
              <a:tblPr firstRow="1" bandRow="1"/>
              <a:tblGrid>
                <a:gridCol w="2294354"/>
                <a:gridCol w="6242527"/>
              </a:tblGrid>
              <a:tr h="4034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Серии 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2209" marR="10220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Культуры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2209" marR="10220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/>
                    </a:solidFill>
                  </a:tcPr>
                </a:tc>
              </a:tr>
              <a:tr h="731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CHEESE-TEK</a:t>
                      </a:r>
                    </a:p>
                  </a:txBody>
                  <a:tcPr marL="102209" marR="10220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Молочные закваски идеально подойдут для производства различных видов сыров. </a:t>
                      </a:r>
                    </a:p>
                  </a:txBody>
                  <a:tcPr marL="102209" marR="10220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YOGHURT-TEK</a:t>
                      </a:r>
                    </a:p>
                    <a:p>
                      <a:pPr algn="ctr"/>
                      <a:endParaRPr lang="ru-RU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2209" marR="102209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Серия селекционных культур для производства йогуртов и кисломолочных продуктов. Эти культуры характеризуются постоянным временем сквашивания. Они разнообразны по вязкости и своим ароматообразующим свойствам.</a:t>
                      </a:r>
                    </a:p>
                    <a:p>
                      <a:pPr algn="ctr"/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2209" marR="102209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40000"/>
                      </a:srgbClr>
                    </a:solidFill>
                  </a:tcPr>
                </a:tc>
              </a:tr>
              <a:tr h="9948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PRO-TEK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2209" marR="10220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Серия пробиотических и защитных культур.</a:t>
                      </a:r>
                      <a:r>
                        <a:rPr lang="ru-RU" altLang="ru-RU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П</a:t>
                      </a:r>
                      <a:r>
                        <a:rPr lang="ru-RU" alt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рименение этих культур</a:t>
                      </a:r>
                      <a:r>
                        <a:rPr lang="ru-RU" altLang="ru-RU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alt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 молочной промышленности может быть мультифункционально</a:t>
                      </a:r>
                      <a:r>
                        <a:rPr lang="en-US" alt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2209" marR="10220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948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AROMA-TEK</a:t>
                      </a:r>
                      <a:endParaRPr lang="ru-RU" sz="1800" b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2209" marR="10220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Medium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Серия заквасок с ароматическими свойствами. Их можно использовать в совокупности со штаммами серии «Cheese-Tek»®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2209" marR="10220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40000"/>
                      </a:srgbClr>
                    </a:solidFill>
                  </a:tcPr>
                </a:tc>
              </a:tr>
              <a:tr h="81862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VIVI-TEK</a:t>
                      </a:r>
                      <a:endParaRPr lang="ru-RU" sz="20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02209" marR="102209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Ферменты</a:t>
                      </a:r>
                      <a:r>
                        <a:rPr lang="ru-RU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молокосвертывающие и др.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2209" marR="102209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19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1827325"/>
            <a:ext cx="9144000" cy="4781723"/>
          </a:xfrm>
          <a:prstGeom prst="rect">
            <a:avLst/>
          </a:prstGeom>
        </p:spPr>
      </p:pic>
      <p:pic>
        <p:nvPicPr>
          <p:cNvPr id="1026" name="Picture 2" descr="F:\Током-Элит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56701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5816" y="930209"/>
            <a:ext cx="63367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5000"/>
              </a:spcBef>
            </a:pP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Широкая гамма </a:t>
            </a: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мезофильных</a:t>
            </a: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термофильных </a:t>
            </a:r>
          </a:p>
          <a:p>
            <a:pPr algn="ctr">
              <a:spcBef>
                <a:spcPct val="25000"/>
              </a:spcBef>
            </a:pP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аутоктонных</a:t>
            </a: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культур для производства сыров и творога</a:t>
            </a:r>
            <a:r>
              <a:rPr lang="en-US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36081"/>
            <a:ext cx="26939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662624"/>
              </p:ext>
            </p:extLst>
          </p:nvPr>
        </p:nvGraphicFramePr>
        <p:xfrm>
          <a:off x="539552" y="2069810"/>
          <a:ext cx="8352928" cy="4296752"/>
        </p:xfrm>
        <a:graphic>
          <a:graphicData uri="http://schemas.openxmlformats.org/drawingml/2006/table">
            <a:tbl>
              <a:tblPr firstRow="1" bandRow="1"/>
              <a:tblGrid>
                <a:gridCol w="1232646"/>
                <a:gridCol w="3625428"/>
                <a:gridCol w="3494854"/>
              </a:tblGrid>
              <a:tr h="299071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cap="all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ТВОРОГ</a:t>
                      </a:r>
                      <a:endParaRPr lang="ru-RU" sz="1400" cap="all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1832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i="0" dirty="0" smtClean="0"/>
                        <a:t>MSO</a:t>
                      </a:r>
                      <a:endParaRPr lang="ru-RU" sz="1400" b="1" i="0" dirty="0" smtClean="0"/>
                    </a:p>
                    <a:p>
                      <a:r>
                        <a:rPr lang="ru-RU" sz="1400" dirty="0" smtClean="0"/>
                        <a:t>5</a:t>
                      </a:r>
                      <a:r>
                        <a:rPr lang="en-US" sz="1400" dirty="0" smtClean="0"/>
                        <a:t>U-500</a:t>
                      </a:r>
                    </a:p>
                    <a:p>
                      <a:r>
                        <a:rPr lang="en-US" sz="1400" dirty="0" smtClean="0"/>
                        <a:t>10U-1000</a:t>
                      </a:r>
                    </a:p>
                    <a:p>
                      <a:r>
                        <a:rPr lang="en-US" sz="1400" dirty="0" smtClean="0"/>
                        <a:t>20U-2000</a:t>
                      </a:r>
                    </a:p>
                    <a:p>
                      <a:r>
                        <a:rPr lang="en-US" sz="1400" dirty="0" smtClean="0"/>
                        <a:t>50U-5000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Творог</a:t>
                      </a:r>
                      <a:r>
                        <a:rPr lang="ru-RU" sz="1400" baseline="0" dirty="0" smtClean="0"/>
                        <a:t> с упругим сгустком, хорошо выпрессовывающим влагу</a:t>
                      </a:r>
                    </a:p>
                    <a:p>
                      <a:pPr algn="ctr"/>
                      <a:r>
                        <a:rPr lang="en-US" sz="1400" dirty="0" smtClean="0"/>
                        <a:t>t</a:t>
                      </a:r>
                      <a:r>
                        <a:rPr lang="ru-RU" sz="1400" baseline="0" dirty="0" smtClean="0"/>
                        <a:t>закв.= 30±2°С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Время сквашивания – 10-12 ч.</a:t>
                      </a:r>
                    </a:p>
                    <a:p>
                      <a:pPr algn="ctr"/>
                      <a:r>
                        <a:rPr lang="en-US" sz="1400" dirty="0" smtClean="0"/>
                        <a:t>pH=4,6-4,65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Tx/>
                        <a:buNone/>
                      </a:pPr>
                      <a:r>
                        <a:rPr lang="en-US" sz="1400" dirty="0" smtClean="0"/>
                        <a:t>- </a:t>
                      </a:r>
                      <a:r>
                        <a:rPr lang="en-US" sz="1400" i="1" dirty="0" smtClean="0"/>
                        <a:t>Lactococcus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lactis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subsp</a:t>
                      </a:r>
                      <a:r>
                        <a:rPr lang="en-US" sz="1400" dirty="0" smtClean="0"/>
                        <a:t>. </a:t>
                      </a:r>
                      <a:r>
                        <a:rPr lang="en-US" sz="1400" i="1" dirty="0" smtClean="0"/>
                        <a:t>cremoris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1400" dirty="0" smtClean="0"/>
                        <a:t>- </a:t>
                      </a:r>
                      <a:r>
                        <a:rPr lang="en-US" sz="1400" i="1" dirty="0" smtClean="0"/>
                        <a:t>Lactococcus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lactis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subsp</a:t>
                      </a:r>
                      <a:r>
                        <a:rPr lang="en-US" sz="1400" dirty="0" smtClean="0"/>
                        <a:t>. </a:t>
                      </a:r>
                      <a:r>
                        <a:rPr lang="en-US" sz="1400" i="1" dirty="0" smtClean="0"/>
                        <a:t>lactis</a:t>
                      </a:r>
                      <a:r>
                        <a:rPr lang="en-US" sz="1400" dirty="0" smtClean="0"/>
                        <a:t>  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14043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MSE</a:t>
                      </a:r>
                    </a:p>
                    <a:p>
                      <a:r>
                        <a:rPr lang="ru-RU" sz="1400" dirty="0" smtClean="0"/>
                        <a:t>5</a:t>
                      </a:r>
                      <a:r>
                        <a:rPr lang="en-US" sz="1400" dirty="0" smtClean="0"/>
                        <a:t>U-500</a:t>
                      </a:r>
                    </a:p>
                    <a:p>
                      <a:r>
                        <a:rPr lang="en-US" sz="1400" dirty="0" smtClean="0"/>
                        <a:t>10U-1000</a:t>
                      </a:r>
                    </a:p>
                    <a:p>
                      <a:r>
                        <a:rPr lang="en-US" sz="1400" dirty="0" smtClean="0"/>
                        <a:t>20U-2000</a:t>
                      </a:r>
                    </a:p>
                    <a:p>
                      <a:r>
                        <a:rPr lang="en-US" sz="1400" dirty="0" smtClean="0"/>
                        <a:t>50U-5000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Творог</a:t>
                      </a:r>
                      <a:r>
                        <a:rPr lang="ru-RU" sz="1400" baseline="0" dirty="0" smtClean="0"/>
                        <a:t> с упругим сгустком и хорошо выраженным ароматом</a:t>
                      </a:r>
                    </a:p>
                    <a:p>
                      <a:pPr algn="ctr"/>
                      <a:r>
                        <a:rPr lang="en-US" sz="1400" dirty="0" smtClean="0"/>
                        <a:t>t</a:t>
                      </a:r>
                      <a:r>
                        <a:rPr lang="ru-RU" sz="1400" baseline="0" dirty="0" smtClean="0"/>
                        <a:t>закв.= 30±2°С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Время сквашивания – 10-12 ч.</a:t>
                      </a:r>
                    </a:p>
                    <a:p>
                      <a:pPr algn="ctr"/>
                      <a:r>
                        <a:rPr lang="en-US" sz="1400" dirty="0" smtClean="0"/>
                        <a:t>pH=4,</a:t>
                      </a:r>
                      <a:r>
                        <a:rPr lang="ru-RU" sz="1400" dirty="0" smtClean="0"/>
                        <a:t>5</a:t>
                      </a:r>
                      <a:r>
                        <a:rPr lang="en-US" sz="1400" dirty="0" smtClean="0"/>
                        <a:t>-4,</a:t>
                      </a:r>
                      <a:r>
                        <a:rPr lang="ru-RU" sz="1400" dirty="0" smtClean="0"/>
                        <a:t>5</a:t>
                      </a:r>
                      <a:r>
                        <a:rPr lang="en-US" sz="1400" dirty="0" smtClean="0"/>
                        <a:t>5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Tx/>
                        <a:buNone/>
                      </a:pPr>
                      <a:r>
                        <a:rPr lang="en-US" sz="1400" dirty="0" smtClean="0"/>
                        <a:t>- </a:t>
                      </a:r>
                      <a:r>
                        <a:rPr lang="en-US" sz="1400" i="1" dirty="0" smtClean="0"/>
                        <a:t>Lactococcus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lactis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subsp</a:t>
                      </a:r>
                      <a:r>
                        <a:rPr lang="en-US" sz="1400" dirty="0" smtClean="0"/>
                        <a:t>. </a:t>
                      </a:r>
                      <a:r>
                        <a:rPr lang="en-US" sz="1400" i="1" dirty="0" smtClean="0"/>
                        <a:t>cremoris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400" i="1" dirty="0" smtClean="0"/>
                        <a:t> Lactococcus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lactis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subsp</a:t>
                      </a:r>
                      <a:r>
                        <a:rPr lang="en-US" sz="1400" dirty="0" smtClean="0"/>
                        <a:t>. </a:t>
                      </a:r>
                      <a:r>
                        <a:rPr lang="en-US" sz="1400" i="1" dirty="0" smtClean="0"/>
                        <a:t>lactis</a:t>
                      </a:r>
                      <a:r>
                        <a:rPr lang="en-US" sz="1400" dirty="0" smtClean="0"/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Lactococcus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lactis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subsp</a:t>
                      </a:r>
                      <a:r>
                        <a:rPr lang="en-US" sz="1400" dirty="0" smtClean="0"/>
                        <a:t>. </a:t>
                      </a:r>
                      <a:r>
                        <a:rPr lang="en-US" sz="1400" i="1" dirty="0" smtClean="0"/>
                        <a:t>lactis  biovar</a:t>
                      </a:r>
                      <a:r>
                        <a:rPr lang="en-US" sz="1400" i="1" baseline="0" dirty="0" smtClean="0"/>
                        <a:t> diacetylactis</a:t>
                      </a:r>
                      <a:endParaRPr lang="ru-RU" sz="1400" i="1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dirty="0" smtClean="0"/>
                        <a:t> </a:t>
                      </a:r>
                      <a:r>
                        <a:rPr lang="en-US" sz="1400" i="1" dirty="0" smtClean="0"/>
                        <a:t>Leuconostoc</a:t>
                      </a:r>
                      <a:r>
                        <a:rPr lang="en-US" sz="1400" i="1" baseline="0" dirty="0" smtClean="0"/>
                        <a:t> mesenteroides subsp. cremoris</a:t>
                      </a:r>
                      <a:endParaRPr lang="ru-RU" sz="1400" i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4043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MSE-910</a:t>
                      </a:r>
                    </a:p>
                    <a:p>
                      <a:r>
                        <a:rPr lang="ru-RU" sz="1400" dirty="0" smtClean="0"/>
                        <a:t>5</a:t>
                      </a:r>
                      <a:r>
                        <a:rPr lang="en-US" sz="1400" dirty="0" smtClean="0"/>
                        <a:t>U-500</a:t>
                      </a:r>
                    </a:p>
                    <a:p>
                      <a:r>
                        <a:rPr lang="en-US" sz="1400" dirty="0" smtClean="0"/>
                        <a:t>10U-1000</a:t>
                      </a:r>
                    </a:p>
                    <a:p>
                      <a:r>
                        <a:rPr lang="en-US" sz="1400" dirty="0" smtClean="0"/>
                        <a:t>20U-2000</a:t>
                      </a:r>
                    </a:p>
                    <a:p>
                      <a:r>
                        <a:rPr lang="en-US" sz="1400" dirty="0" smtClean="0"/>
                        <a:t>50U-5000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Творог</a:t>
                      </a:r>
                      <a:r>
                        <a:rPr lang="ru-RU" sz="1400" baseline="0" dirty="0" smtClean="0"/>
                        <a:t> с упругим сгустком и хорошо выраженным ароматом</a:t>
                      </a:r>
                    </a:p>
                    <a:p>
                      <a:pPr algn="ctr"/>
                      <a:r>
                        <a:rPr lang="en-US" sz="1400" dirty="0" smtClean="0"/>
                        <a:t>t</a:t>
                      </a:r>
                      <a:r>
                        <a:rPr lang="ru-RU" sz="1400" baseline="0" dirty="0" smtClean="0"/>
                        <a:t>закв.= 30±2°С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Время сквашивания – 10-12 ч.</a:t>
                      </a:r>
                    </a:p>
                    <a:p>
                      <a:pPr algn="ctr"/>
                      <a:r>
                        <a:rPr lang="en-US" sz="1400" dirty="0" smtClean="0"/>
                        <a:t>pH=4,</a:t>
                      </a:r>
                      <a:r>
                        <a:rPr lang="ru-RU" sz="1400" dirty="0" smtClean="0"/>
                        <a:t>5</a:t>
                      </a:r>
                      <a:r>
                        <a:rPr lang="en-US" sz="1400" dirty="0" smtClean="0"/>
                        <a:t>-4,</a:t>
                      </a:r>
                      <a:r>
                        <a:rPr lang="ru-RU" sz="1400" dirty="0" smtClean="0"/>
                        <a:t>5</a:t>
                      </a:r>
                      <a:r>
                        <a:rPr lang="en-US" sz="1400" dirty="0" smtClean="0"/>
                        <a:t>5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Tx/>
                        <a:buNone/>
                      </a:pPr>
                      <a:r>
                        <a:rPr lang="en-US" sz="1400" dirty="0" smtClean="0"/>
                        <a:t>- </a:t>
                      </a:r>
                      <a:r>
                        <a:rPr lang="en-US" sz="1400" i="1" dirty="0" smtClean="0"/>
                        <a:t>Lactococcus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lactis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subsp</a:t>
                      </a:r>
                      <a:r>
                        <a:rPr lang="en-US" sz="1400" dirty="0" smtClean="0"/>
                        <a:t>. </a:t>
                      </a:r>
                      <a:r>
                        <a:rPr lang="en-US" sz="1400" i="1" dirty="0" smtClean="0"/>
                        <a:t>cremoris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400" i="1" dirty="0" smtClean="0"/>
                        <a:t> Lactococcus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lactis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subsp</a:t>
                      </a:r>
                      <a:r>
                        <a:rPr lang="en-US" sz="1400" dirty="0" smtClean="0"/>
                        <a:t>. </a:t>
                      </a:r>
                      <a:r>
                        <a:rPr lang="en-US" sz="1400" i="1" dirty="0" smtClean="0"/>
                        <a:t>lactis</a:t>
                      </a:r>
                      <a:r>
                        <a:rPr lang="en-US" sz="1400" dirty="0" smtClean="0"/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 Lactococcus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lactis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subsp</a:t>
                      </a:r>
                      <a:r>
                        <a:rPr lang="en-US" sz="1400" dirty="0" smtClean="0"/>
                        <a:t>. </a:t>
                      </a:r>
                      <a:r>
                        <a:rPr lang="en-US" sz="1400" i="1" dirty="0" smtClean="0"/>
                        <a:t>lactis  biovar</a:t>
                      </a:r>
                      <a:r>
                        <a:rPr lang="en-US" sz="1400" i="1" baseline="0" dirty="0" smtClean="0"/>
                        <a:t> diacetylactis</a:t>
                      </a:r>
                      <a:endParaRPr lang="ru-RU" sz="1400" i="1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dirty="0" smtClean="0"/>
                        <a:t> </a:t>
                      </a:r>
                      <a:r>
                        <a:rPr lang="en-US" sz="1400" i="1" dirty="0" smtClean="0"/>
                        <a:t>Leuconostoc</a:t>
                      </a:r>
                      <a:r>
                        <a:rPr lang="en-US" sz="1400" i="1" baseline="0" dirty="0" smtClean="0"/>
                        <a:t> mesenteroides subsp. cremoris</a:t>
                      </a:r>
                      <a:endParaRPr lang="ru-RU" sz="1400" i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75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1827325"/>
            <a:ext cx="9144000" cy="4781723"/>
          </a:xfrm>
          <a:prstGeom prst="rect">
            <a:avLst/>
          </a:prstGeom>
        </p:spPr>
      </p:pic>
      <p:pic>
        <p:nvPicPr>
          <p:cNvPr id="1026" name="Picture 2" descr="F:\Током-Элит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56701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5816" y="930209"/>
            <a:ext cx="63367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5000"/>
              </a:spcBef>
            </a:pP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Широкая гамма </a:t>
            </a: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мезофильных</a:t>
            </a: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термофильных </a:t>
            </a:r>
          </a:p>
          <a:p>
            <a:pPr algn="ctr">
              <a:spcBef>
                <a:spcPct val="25000"/>
              </a:spcBef>
            </a:pP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аутоктонных</a:t>
            </a: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культур для производства сыров и творога</a:t>
            </a:r>
            <a:r>
              <a:rPr lang="en-US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85636"/>
            <a:ext cx="26939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964470"/>
              </p:ext>
            </p:extLst>
          </p:nvPr>
        </p:nvGraphicFramePr>
        <p:xfrm>
          <a:off x="123269" y="2006921"/>
          <a:ext cx="8841219" cy="4503136"/>
        </p:xfrm>
        <a:graphic>
          <a:graphicData uri="http://schemas.openxmlformats.org/drawingml/2006/table">
            <a:tbl>
              <a:tblPr firstRow="1" bandRow="1"/>
              <a:tblGrid>
                <a:gridCol w="1304703"/>
                <a:gridCol w="3223384"/>
                <a:gridCol w="4313132"/>
              </a:tblGrid>
              <a:tr h="294487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cap="all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ТВОРОГ</a:t>
                      </a:r>
                      <a:endParaRPr lang="ru-RU" sz="1400" cap="all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221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MSY</a:t>
                      </a:r>
                      <a:endParaRPr lang="ru-RU" sz="1400" b="1" dirty="0" smtClean="0"/>
                    </a:p>
                    <a:p>
                      <a:r>
                        <a:rPr lang="ru-RU" sz="1400" dirty="0" smtClean="0"/>
                        <a:t>5</a:t>
                      </a:r>
                      <a:r>
                        <a:rPr lang="en-US" sz="1400" dirty="0" smtClean="0"/>
                        <a:t>U-500</a:t>
                      </a:r>
                    </a:p>
                    <a:p>
                      <a:r>
                        <a:rPr lang="en-US" sz="1400" dirty="0" smtClean="0"/>
                        <a:t>10U-1000</a:t>
                      </a:r>
                    </a:p>
                    <a:p>
                      <a:r>
                        <a:rPr lang="en-US" sz="1400" dirty="0" smtClean="0"/>
                        <a:t>20U-2000</a:t>
                      </a:r>
                    </a:p>
                    <a:p>
                      <a:r>
                        <a:rPr lang="en-US" sz="1400" dirty="0" smtClean="0"/>
                        <a:t>50U-5000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Творог</a:t>
                      </a:r>
                      <a:r>
                        <a:rPr lang="ru-RU" sz="1400" baseline="0" dirty="0" smtClean="0"/>
                        <a:t> с нежным сгустком, хорошо удерживающим влагу</a:t>
                      </a:r>
                    </a:p>
                    <a:p>
                      <a:pPr algn="ctr"/>
                      <a:r>
                        <a:rPr lang="en-US" sz="1400" dirty="0" smtClean="0"/>
                        <a:t>t</a:t>
                      </a:r>
                      <a:r>
                        <a:rPr lang="ru-RU" sz="1400" baseline="0" dirty="0" smtClean="0"/>
                        <a:t>закв.= 33±1°С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Время сквашивания –  8-9 ч.</a:t>
                      </a:r>
                    </a:p>
                    <a:p>
                      <a:pPr algn="ctr"/>
                      <a:r>
                        <a:rPr lang="en-US" sz="1400" dirty="0" smtClean="0"/>
                        <a:t>pH=4,6-4,65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Tx/>
                        <a:buNone/>
                      </a:pPr>
                      <a:r>
                        <a:rPr lang="en-US" sz="1400" dirty="0" smtClean="0"/>
                        <a:t>- </a:t>
                      </a:r>
                      <a:r>
                        <a:rPr lang="en-US" sz="1400" i="1" dirty="0" smtClean="0"/>
                        <a:t>Lactococcus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lactis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subsp</a:t>
                      </a:r>
                      <a:r>
                        <a:rPr lang="en-US" sz="1400" dirty="0" smtClean="0"/>
                        <a:t>. </a:t>
                      </a:r>
                      <a:r>
                        <a:rPr lang="en-US" sz="1400" i="1" dirty="0" smtClean="0"/>
                        <a:t>cremoris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400" i="1" dirty="0" smtClean="0"/>
                        <a:t> Lactococcus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lactis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subsp</a:t>
                      </a:r>
                      <a:r>
                        <a:rPr lang="en-US" sz="1400" dirty="0" smtClean="0"/>
                        <a:t>. </a:t>
                      </a:r>
                      <a:r>
                        <a:rPr lang="en-US" sz="1400" i="1" dirty="0" smtClean="0"/>
                        <a:t>lactis</a:t>
                      </a:r>
                      <a:r>
                        <a:rPr lang="en-US" sz="1400" dirty="0" smtClean="0"/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 Lactococcus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lactis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subsp</a:t>
                      </a:r>
                      <a:r>
                        <a:rPr lang="en-US" sz="1400" dirty="0" smtClean="0"/>
                        <a:t>. </a:t>
                      </a:r>
                      <a:r>
                        <a:rPr lang="en-US" sz="1400" i="1" dirty="0" smtClean="0"/>
                        <a:t>lactis  biovar</a:t>
                      </a:r>
                      <a:r>
                        <a:rPr lang="en-US" sz="1400" i="1" baseline="0" dirty="0" smtClean="0"/>
                        <a:t> diacetylactis</a:t>
                      </a:r>
                      <a:endParaRPr lang="ru-RU" sz="1400" i="1" dirty="0" smtClean="0"/>
                    </a:p>
                    <a:p>
                      <a:pPr>
                        <a:buFontTx/>
                        <a:buNone/>
                      </a:pPr>
                      <a:r>
                        <a:rPr lang="ru-RU" sz="1400" i="1" dirty="0" smtClean="0"/>
                        <a:t>- </a:t>
                      </a:r>
                      <a:r>
                        <a:rPr lang="en-US" sz="1400" i="1" dirty="0" smtClean="0"/>
                        <a:t>Streptococcus</a:t>
                      </a:r>
                      <a:r>
                        <a:rPr lang="en-US" sz="1400" i="1" baseline="0" dirty="0" smtClean="0"/>
                        <a:t> salivarius subsp.thermophilus</a:t>
                      </a:r>
                      <a:endParaRPr lang="ru-RU" sz="1400" i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16055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MSY-910</a:t>
                      </a:r>
                    </a:p>
                    <a:p>
                      <a:r>
                        <a:rPr lang="ru-RU" sz="1400" dirty="0" smtClean="0"/>
                        <a:t>5</a:t>
                      </a:r>
                      <a:r>
                        <a:rPr lang="en-US" sz="1400" dirty="0" smtClean="0"/>
                        <a:t>U-500</a:t>
                      </a:r>
                    </a:p>
                    <a:p>
                      <a:r>
                        <a:rPr lang="en-US" sz="1400" dirty="0" smtClean="0"/>
                        <a:t>10U-1000</a:t>
                      </a:r>
                    </a:p>
                    <a:p>
                      <a:r>
                        <a:rPr lang="en-US" sz="1400" dirty="0" smtClean="0"/>
                        <a:t>20U-2000</a:t>
                      </a:r>
                    </a:p>
                    <a:p>
                      <a:r>
                        <a:rPr lang="en-US" sz="1400" dirty="0" smtClean="0"/>
                        <a:t>50U-5000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Творог</a:t>
                      </a:r>
                      <a:r>
                        <a:rPr lang="ru-RU" sz="1400" baseline="0" dirty="0" smtClean="0"/>
                        <a:t> с нежным сгустком, хорошо удерживающим влагу</a:t>
                      </a:r>
                    </a:p>
                    <a:p>
                      <a:pPr algn="ctr"/>
                      <a:r>
                        <a:rPr lang="en-US" sz="1400" dirty="0" smtClean="0"/>
                        <a:t>t</a:t>
                      </a:r>
                      <a:r>
                        <a:rPr lang="ru-RU" sz="1400" baseline="0" dirty="0" smtClean="0"/>
                        <a:t>закв.= 33±1°С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Время сквашивания –  </a:t>
                      </a:r>
                      <a:r>
                        <a:rPr lang="en-US" sz="1400" baseline="0" dirty="0" smtClean="0"/>
                        <a:t>6</a:t>
                      </a:r>
                      <a:r>
                        <a:rPr lang="ru-RU" sz="1400" baseline="0" dirty="0" smtClean="0"/>
                        <a:t>-</a:t>
                      </a:r>
                      <a:r>
                        <a:rPr lang="en-US" sz="1400" baseline="0" dirty="0" smtClean="0"/>
                        <a:t>8</a:t>
                      </a:r>
                      <a:r>
                        <a:rPr lang="ru-RU" sz="1400" baseline="0" dirty="0" smtClean="0"/>
                        <a:t> ч.</a:t>
                      </a:r>
                    </a:p>
                    <a:p>
                      <a:pPr algn="ctr"/>
                      <a:r>
                        <a:rPr lang="en-US" sz="1400" dirty="0" smtClean="0"/>
                        <a:t>pH=4,6-4,65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Tx/>
                        <a:buNone/>
                      </a:pPr>
                      <a:r>
                        <a:rPr lang="en-US" sz="1400" dirty="0" smtClean="0"/>
                        <a:t>- </a:t>
                      </a:r>
                      <a:r>
                        <a:rPr lang="en-US" sz="1400" i="1" dirty="0" smtClean="0"/>
                        <a:t>Lactococcus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lactis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subsp</a:t>
                      </a:r>
                      <a:r>
                        <a:rPr lang="en-US" sz="1400" dirty="0" smtClean="0"/>
                        <a:t>. </a:t>
                      </a:r>
                      <a:r>
                        <a:rPr lang="en-US" sz="1400" i="1" dirty="0" smtClean="0"/>
                        <a:t>cremoris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400" i="1" dirty="0" smtClean="0"/>
                        <a:t> Lactococcus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lactis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subsp</a:t>
                      </a:r>
                      <a:r>
                        <a:rPr lang="en-US" sz="1400" dirty="0" smtClean="0"/>
                        <a:t>. </a:t>
                      </a:r>
                      <a:r>
                        <a:rPr lang="en-US" sz="1400" i="1" dirty="0" smtClean="0"/>
                        <a:t>lactis</a:t>
                      </a:r>
                      <a:r>
                        <a:rPr lang="en-US" sz="1400" dirty="0" smtClean="0"/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 Lactococcus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lactis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subsp</a:t>
                      </a:r>
                      <a:r>
                        <a:rPr lang="en-US" sz="1400" dirty="0" smtClean="0"/>
                        <a:t>. </a:t>
                      </a:r>
                      <a:r>
                        <a:rPr lang="en-US" sz="1400" i="1" dirty="0" smtClean="0"/>
                        <a:t>lactis  biovar</a:t>
                      </a:r>
                      <a:r>
                        <a:rPr lang="en-US" sz="1400" i="1" baseline="0" dirty="0" smtClean="0"/>
                        <a:t> diacetylactis</a:t>
                      </a:r>
                      <a:endParaRPr lang="ru-RU" sz="1400" i="1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dirty="0" smtClean="0"/>
                        <a:t> </a:t>
                      </a:r>
                      <a:r>
                        <a:rPr lang="en-US" sz="1400" i="1" dirty="0" smtClean="0"/>
                        <a:t>Streptococcus</a:t>
                      </a:r>
                      <a:r>
                        <a:rPr lang="en-US" sz="1400" i="1" baseline="0" dirty="0" smtClean="0"/>
                        <a:t> salivarius subsp.thermophilus</a:t>
                      </a:r>
                      <a:endParaRPr lang="ru-RU" sz="1400" i="1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i="1" baseline="0" dirty="0" smtClean="0"/>
                        <a:t> </a:t>
                      </a:r>
                      <a:r>
                        <a:rPr lang="en-US" sz="1400" i="1" dirty="0" smtClean="0"/>
                        <a:t>Leuconostoc</a:t>
                      </a:r>
                      <a:r>
                        <a:rPr lang="en-US" sz="1400" i="1" baseline="0" dirty="0" smtClean="0"/>
                        <a:t> mesenteroides subsp. cremoris</a:t>
                      </a:r>
                      <a:endParaRPr lang="ru-RU" sz="1400" i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3251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/>
                        <a:t>ST</a:t>
                      </a:r>
                    </a:p>
                    <a:p>
                      <a:r>
                        <a:rPr lang="ru-RU" sz="1400" dirty="0" smtClean="0"/>
                        <a:t>5</a:t>
                      </a:r>
                      <a:r>
                        <a:rPr lang="en-US" sz="1400" dirty="0" smtClean="0"/>
                        <a:t>U-500</a:t>
                      </a:r>
                    </a:p>
                    <a:p>
                      <a:r>
                        <a:rPr lang="en-US" sz="1400" dirty="0" smtClean="0"/>
                        <a:t>10U-1000</a:t>
                      </a:r>
                    </a:p>
                    <a:p>
                      <a:r>
                        <a:rPr lang="en-US" sz="1400" dirty="0" smtClean="0"/>
                        <a:t>20U-2000</a:t>
                      </a:r>
                    </a:p>
                    <a:p>
                      <a:r>
                        <a:rPr lang="en-US" sz="1400" dirty="0" smtClean="0"/>
                        <a:t>50U-5000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Творог</a:t>
                      </a:r>
                      <a:r>
                        <a:rPr lang="ru-RU" sz="1400" baseline="0" dirty="0" smtClean="0"/>
                        <a:t> с нежным сгустком, хорошо удерживающим влагу</a:t>
                      </a:r>
                    </a:p>
                    <a:p>
                      <a:pPr algn="ctr"/>
                      <a:r>
                        <a:rPr lang="en-US" sz="1400" dirty="0" smtClean="0"/>
                        <a:t>t</a:t>
                      </a:r>
                      <a:r>
                        <a:rPr lang="ru-RU" sz="1400" baseline="0" dirty="0" smtClean="0"/>
                        <a:t>закв.= </a:t>
                      </a:r>
                      <a:r>
                        <a:rPr lang="en-US" sz="1400" baseline="0" dirty="0" smtClean="0"/>
                        <a:t>40</a:t>
                      </a:r>
                      <a:r>
                        <a:rPr lang="ru-RU" sz="1400" baseline="0" dirty="0" smtClean="0"/>
                        <a:t>±</a:t>
                      </a:r>
                      <a:r>
                        <a:rPr lang="en-US" sz="1400" baseline="0" dirty="0" smtClean="0"/>
                        <a:t>2</a:t>
                      </a:r>
                      <a:r>
                        <a:rPr lang="ru-RU" sz="1400" baseline="0" dirty="0" smtClean="0"/>
                        <a:t>°С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Время сквашивания –  </a:t>
                      </a:r>
                      <a:r>
                        <a:rPr lang="en-US" sz="1400" baseline="0" dirty="0" smtClean="0"/>
                        <a:t>6</a:t>
                      </a:r>
                      <a:r>
                        <a:rPr lang="ru-RU" sz="1400" baseline="0" dirty="0" smtClean="0"/>
                        <a:t>-</a:t>
                      </a:r>
                      <a:r>
                        <a:rPr lang="en-US" sz="1400" baseline="0" dirty="0" smtClean="0"/>
                        <a:t>8</a:t>
                      </a:r>
                      <a:r>
                        <a:rPr lang="ru-RU" sz="1400" baseline="0" dirty="0" smtClean="0"/>
                        <a:t> ч.</a:t>
                      </a:r>
                    </a:p>
                    <a:p>
                      <a:pPr algn="ctr"/>
                      <a:r>
                        <a:rPr lang="en-US" sz="1400" dirty="0" smtClean="0"/>
                        <a:t>pH=4,6-4,65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Tx/>
                        <a:buChar char="-"/>
                      </a:pP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Streptococcus</a:t>
                      </a:r>
                      <a:r>
                        <a:rPr lang="en-US" sz="1400" i="1" baseline="0" dirty="0" smtClean="0"/>
                        <a:t> salivarius subsp.thermophilus</a:t>
                      </a:r>
                      <a:endParaRPr lang="ru-RU" sz="1400" i="1" baseline="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171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1" y="1815628"/>
            <a:ext cx="9144000" cy="4781723"/>
          </a:xfrm>
          <a:prstGeom prst="rect">
            <a:avLst/>
          </a:prstGeom>
        </p:spPr>
      </p:pic>
      <p:pic>
        <p:nvPicPr>
          <p:cNvPr id="1026" name="Picture 2" descr="F:\Током-Элит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56701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87968" y="761038"/>
            <a:ext cx="706238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Серии селекционных культур для производства йогуртов и кисломолочной продукции. </a:t>
            </a:r>
            <a:endParaRPr lang="ru-RU" sz="1400" b="1" dirty="0" smtClean="0">
              <a:solidFill>
                <a:srgbClr val="EEECE1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b="1" dirty="0" smtClean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Эти </a:t>
            </a:r>
            <a:r>
              <a:rPr lang="ru-RU" sz="1400" b="1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культуры характеризуются постоянным временем </a:t>
            </a:r>
            <a:endParaRPr lang="ru-RU" sz="1400" b="1" dirty="0" smtClean="0">
              <a:solidFill>
                <a:srgbClr val="EEECE1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b="1" dirty="0" smtClean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сквашивания </a:t>
            </a:r>
            <a:r>
              <a:rPr lang="ru-RU" sz="1400" b="1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 многообразием характеристик, придающих им вязкость и аромат.</a:t>
            </a:r>
            <a:endParaRPr lang="ru-RU" sz="1500" dirty="0"/>
          </a:p>
        </p:txBody>
      </p:sp>
      <p:sp>
        <p:nvSpPr>
          <p:cNvPr id="7" name="TextBox 6"/>
          <p:cNvSpPr txBox="1"/>
          <p:nvPr/>
        </p:nvSpPr>
        <p:spPr>
          <a:xfrm>
            <a:off x="104042" y="2276872"/>
            <a:ext cx="9017212" cy="383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Эта серия подразделяется на три вида. </a:t>
            </a:r>
            <a:endParaRPr lang="ru-RU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ru-RU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Закваски </a:t>
            </a:r>
            <a:r>
              <a:rPr lang="ru-RU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для йогурта, кефира и кисломолочных продуктов.</a:t>
            </a:r>
          </a:p>
          <a:p>
            <a:pPr lvl="0" algn="ctr">
              <a:lnSpc>
                <a:spcPct val="150000"/>
              </a:lnSpc>
            </a:pPr>
            <a:r>
              <a:rPr lang="ru-RU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Для каждой культуры разработаны ротации, что помогает </a:t>
            </a:r>
            <a:endParaRPr lang="ru-RU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ru-RU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обеспечить </a:t>
            </a:r>
            <a:r>
              <a:rPr lang="ru-RU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непрерывность производства и избежать заражения бактериофагами.</a:t>
            </a:r>
          </a:p>
          <a:p>
            <a:pPr lvl="0" algn="ctr">
              <a:lnSpc>
                <a:spcPct val="150000"/>
              </a:lnSpc>
            </a:pPr>
            <a:endParaRPr lang="ru-RU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ru-RU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Термофильные культуры для йогуртов состоят </a:t>
            </a:r>
            <a:endParaRPr lang="ru-RU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ru-RU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из </a:t>
            </a:r>
            <a:r>
              <a:rPr lang="ru-RU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селекционных штаммов, смешанных в определённых пропорциях, </a:t>
            </a:r>
            <a:endParaRPr lang="ru-RU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ru-RU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позволяющих </a:t>
            </a:r>
            <a:r>
              <a:rPr lang="ru-RU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получить желаемые вязкость, </a:t>
            </a:r>
            <a:endParaRPr lang="ru-RU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ru-RU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аромат </a:t>
            </a:r>
            <a:r>
              <a:rPr lang="ru-RU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 низкое </a:t>
            </a:r>
            <a:r>
              <a:rPr lang="ru-RU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постокисление</a:t>
            </a:r>
            <a:r>
              <a:rPr lang="ru-RU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у конечного продукта.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" y="897838"/>
            <a:ext cx="1985645" cy="78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68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1" y="1815628"/>
            <a:ext cx="9144000" cy="4781723"/>
          </a:xfrm>
          <a:prstGeom prst="rect">
            <a:avLst/>
          </a:prstGeom>
        </p:spPr>
      </p:pic>
      <p:pic>
        <p:nvPicPr>
          <p:cNvPr id="1026" name="Picture 2" descr="F:\Током-Элит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56701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15816" y="942576"/>
            <a:ext cx="48352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Различие культур по вязкости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" y="897838"/>
            <a:ext cx="1985645" cy="78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96113"/>
            <a:ext cx="7361188" cy="442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62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2713</Words>
  <Application>Microsoft Office PowerPoint</Application>
  <PresentationFormat>Экран (4:3)</PresentationFormat>
  <Paragraphs>614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Виктория Лобач</cp:lastModifiedBy>
  <cp:revision>28</cp:revision>
  <dcterms:created xsi:type="dcterms:W3CDTF">2017-04-10T12:07:29Z</dcterms:created>
  <dcterms:modified xsi:type="dcterms:W3CDTF">2018-02-26T09:29:41Z</dcterms:modified>
</cp:coreProperties>
</file>